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9"/>
  </p:notesMasterIdLst>
  <p:handoutMasterIdLst>
    <p:handoutMasterId r:id="rId30"/>
  </p:handoutMasterIdLst>
  <p:sldIdLst>
    <p:sldId id="257" r:id="rId2"/>
    <p:sldId id="1929" r:id="rId3"/>
    <p:sldId id="1845" r:id="rId4"/>
    <p:sldId id="1932" r:id="rId5"/>
    <p:sldId id="1933" r:id="rId6"/>
    <p:sldId id="1957" r:id="rId7"/>
    <p:sldId id="1934" r:id="rId8"/>
    <p:sldId id="281" r:id="rId9"/>
    <p:sldId id="306" r:id="rId10"/>
    <p:sldId id="283" r:id="rId11"/>
    <p:sldId id="430" r:id="rId12"/>
    <p:sldId id="275" r:id="rId13"/>
    <p:sldId id="1903" r:id="rId14"/>
    <p:sldId id="1899" r:id="rId15"/>
    <p:sldId id="1902" r:id="rId16"/>
    <p:sldId id="1904" r:id="rId17"/>
    <p:sldId id="1946" r:id="rId18"/>
    <p:sldId id="1924" r:id="rId19"/>
    <p:sldId id="1911" r:id="rId20"/>
    <p:sldId id="1949" r:id="rId21"/>
    <p:sldId id="1909" r:id="rId22"/>
    <p:sldId id="1917" r:id="rId23"/>
    <p:sldId id="1952" r:id="rId24"/>
    <p:sldId id="1953" r:id="rId25"/>
    <p:sldId id="1870" r:id="rId26"/>
    <p:sldId id="1872" r:id="rId27"/>
    <p:sldId id="1913" r:id="rId28"/>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818"/>
    <a:srgbClr val="A5F9CF"/>
    <a:srgbClr val="C7F793"/>
    <a:srgbClr val="9AF136"/>
    <a:srgbClr val="A5599C"/>
    <a:srgbClr val="48F39F"/>
    <a:srgbClr val="C99BC4"/>
    <a:srgbClr val="27DEAE"/>
    <a:srgbClr val="DAA600"/>
    <a:srgbClr val="4A8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EF3983-2FF6-4A74-8FE4-138E1A10F7EF}" v="60" dt="2023-12-05T16:45:32.366"/>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54" y="43"/>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D1676-6170-4ECA-8C20-D6C608BC0FF8}" type="doc">
      <dgm:prSet loTypeId="urn:microsoft.com/office/officeart/2008/layout/AlternatingPictureBlocks" loCatId="picture" qsTypeId="urn:microsoft.com/office/officeart/2005/8/quickstyle/simple4" qsCatId="simple" csTypeId="urn:microsoft.com/office/officeart/2005/8/colors/colorful1" csCatId="colorful" phldr="1"/>
      <dgm:spPr>
        <a:scene3d>
          <a:camera prst="orthographicFront">
            <a:rot lat="0" lon="0" rev="0"/>
          </a:camera>
          <a:lightRig rig="contrasting" dir="t">
            <a:rot lat="0" lon="0" rev="1500000"/>
          </a:lightRig>
        </a:scene3d>
      </dgm:spPr>
      <dgm:t>
        <a:bodyPr/>
        <a:lstStyle/>
        <a:p>
          <a:endParaRPr lang="en-US"/>
        </a:p>
      </dgm:t>
    </dgm:pt>
    <dgm:pt modelId="{3BDDBFC6-37C1-4415-AA03-2B71A2A4A139}">
      <dgm:prSet phldrT="[Text]"/>
      <dgm:spPr>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r>
            <a:rPr lang="en-US"/>
            <a:t>Anisa Mustafa</a:t>
          </a:r>
        </a:p>
      </dgm:t>
    </dgm:pt>
    <dgm:pt modelId="{4B2FE7B8-3B1D-48F0-92FE-35077FFB68E1}" type="parTrans" cxnId="{CE4007EF-21F8-456D-8084-438FBCE3D5FE}">
      <dgm:prSet/>
      <dgm:spPr/>
      <dgm:t>
        <a:bodyPr/>
        <a:lstStyle/>
        <a:p>
          <a:endParaRPr lang="en-US"/>
        </a:p>
      </dgm:t>
    </dgm:pt>
    <dgm:pt modelId="{986C257F-5966-4ABF-921D-942A7F6DFC6F}" type="sibTrans" cxnId="{CE4007EF-21F8-456D-8084-438FBCE3D5FE}">
      <dgm:prSet/>
      <dgm:spPr/>
      <dgm:t>
        <a:bodyPr/>
        <a:lstStyle/>
        <a:p>
          <a:endParaRPr lang="en-US"/>
        </a:p>
      </dgm:t>
    </dgm:pt>
    <dgm:pt modelId="{36DE894F-9660-46FF-BFB6-3CD73A949344}">
      <dgm:prSet phldrT="[Text]"/>
      <dgm:spPr>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r>
            <a:rPr lang="en-US"/>
            <a:t>Vanessa Williams</a:t>
          </a:r>
        </a:p>
      </dgm:t>
    </dgm:pt>
    <dgm:pt modelId="{3E1439EA-8482-49FA-96A2-9468785BE863}" type="parTrans" cxnId="{1D993047-7661-447C-9C0A-0B33709E7E29}">
      <dgm:prSet/>
      <dgm:spPr/>
      <dgm:t>
        <a:bodyPr/>
        <a:lstStyle/>
        <a:p>
          <a:endParaRPr lang="en-US"/>
        </a:p>
      </dgm:t>
    </dgm:pt>
    <dgm:pt modelId="{31245585-11F1-4512-9D6E-26602DAD8942}" type="sibTrans" cxnId="{1D993047-7661-447C-9C0A-0B33709E7E29}">
      <dgm:prSet/>
      <dgm:spPr/>
      <dgm:t>
        <a:bodyPr/>
        <a:lstStyle/>
        <a:p>
          <a:endParaRPr lang="en-US"/>
        </a:p>
      </dgm:t>
    </dgm:pt>
    <dgm:pt modelId="{8A7B7675-5C4B-4559-8B0D-2D0392358660}">
      <dgm:prSet/>
      <dgm:spPr>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indent="0">
            <a:buNone/>
          </a:pPr>
          <a:r>
            <a:rPr lang="en-US"/>
            <a:t>Vanessa Williams (she/her) is a state-certified peer support specialist, trainer, mental health advocate, CEO, and founder of Elevate Recovery. She specializes in aiding individuals and organizations to use diversity, equity, inclusion, and belonging in their workplace culture for increased productivity and employee retention. Vanessa’s areas of expertise include peer support leadership, mentoring, and coaching from a trauma-informed perspective. </a:t>
          </a:r>
        </a:p>
      </dgm:t>
    </dgm:pt>
    <dgm:pt modelId="{E52B255E-1538-4A18-8A59-F9EBBD1CFFA8}" type="parTrans" cxnId="{A865A144-FC57-49D2-B915-0D5ED15DDA09}">
      <dgm:prSet/>
      <dgm:spPr/>
      <dgm:t>
        <a:bodyPr/>
        <a:lstStyle/>
        <a:p>
          <a:endParaRPr lang="en-US"/>
        </a:p>
      </dgm:t>
    </dgm:pt>
    <dgm:pt modelId="{3E9F5494-DDA8-416C-B4AC-6E2E71F6ACED}" type="sibTrans" cxnId="{A865A144-FC57-49D2-B915-0D5ED15DDA09}">
      <dgm:prSet/>
      <dgm:spPr/>
      <dgm:t>
        <a:bodyPr/>
        <a:lstStyle/>
        <a:p>
          <a:endParaRPr lang="en-US"/>
        </a:p>
      </dgm:t>
    </dgm:pt>
    <dgm:pt modelId="{4A848EDD-6C02-4C5A-BD87-33023CC20846}">
      <dgm:prSet phldrT="[Text]"/>
      <dgm:spPr>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indent="0">
            <a:buNone/>
          </a:pPr>
          <a:r>
            <a:rPr lang="en-US" dirty="0"/>
            <a:t>Anisa Mustafa (they/she) lives on the lands of Doeg and Piscataway Peoples in Northern Virginia with their two cats, Bobbie and JJ. They are a Certified Peer Recovery Specialist in the Commonwealth of Virginia and the Director of Training for One New Heartbeat, a grassroots organization in Northern California. They are a lifelong learner dedicated to serving their community within a trauma-informed, culturally responsive and social justice framework that promotes diversity, equity, and accessibility for all.</a:t>
          </a:r>
        </a:p>
      </dgm:t>
    </dgm:pt>
    <dgm:pt modelId="{42F95F21-D29C-4AC0-ABC9-789FEEE787AD}" type="parTrans" cxnId="{721DC128-1A5A-429E-9E6A-3C5298123394}">
      <dgm:prSet/>
      <dgm:spPr/>
      <dgm:t>
        <a:bodyPr/>
        <a:lstStyle/>
        <a:p>
          <a:endParaRPr lang="en-US"/>
        </a:p>
      </dgm:t>
    </dgm:pt>
    <dgm:pt modelId="{AC31EAC3-BF8C-44D7-B667-D5DD38A7A79E}" type="sibTrans" cxnId="{721DC128-1A5A-429E-9E6A-3C5298123394}">
      <dgm:prSet/>
      <dgm:spPr/>
      <dgm:t>
        <a:bodyPr/>
        <a:lstStyle/>
        <a:p>
          <a:endParaRPr lang="en-US"/>
        </a:p>
      </dgm:t>
    </dgm:pt>
    <dgm:pt modelId="{BAE01C33-F772-4FAE-B566-AC5A54DAE481}" type="pres">
      <dgm:prSet presAssocID="{EA1D1676-6170-4ECA-8C20-D6C608BC0FF8}" presName="linearFlow" presStyleCnt="0">
        <dgm:presLayoutVars>
          <dgm:dir/>
          <dgm:resizeHandles val="exact"/>
        </dgm:presLayoutVars>
      </dgm:prSet>
      <dgm:spPr/>
    </dgm:pt>
    <dgm:pt modelId="{BD5AEFA1-B39E-4B45-8BA2-5586F37424CF}" type="pres">
      <dgm:prSet presAssocID="{3BDDBFC6-37C1-4415-AA03-2B71A2A4A139}"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D48D87A9-7C36-46B0-ABDC-9BB58963EF97}" type="pres">
      <dgm:prSet presAssocID="{3BDDBFC6-37C1-4415-AA03-2B71A2A4A139}" presName="rect2" presStyleLbl="node1" presStyleIdx="0" presStyleCnt="2">
        <dgm:presLayoutVars>
          <dgm:bulletEnabled val="1"/>
        </dgm:presLayoutVars>
      </dgm:prSet>
      <dgm:spPr/>
    </dgm:pt>
    <dgm:pt modelId="{62F712E6-7020-4DB4-A8AE-B431FBF67262}" type="pres">
      <dgm:prSet presAssocID="{3BDDBFC6-37C1-4415-AA03-2B71A2A4A139}" presName="rect1" presStyleLbl="ln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487" t="-47208" r="-36079" b="-81350"/>
          </a:stretch>
        </a:blipFill>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2ADA5B38-4699-44A1-94CA-D58BACB67235}" type="pres">
      <dgm:prSet presAssocID="{986C257F-5966-4ABF-921D-942A7F6DFC6F}"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6F5D5CF9-5888-4226-8CBE-83FC32B454FF}" type="pres">
      <dgm:prSet presAssocID="{36DE894F-9660-46FF-BFB6-3CD73A949344}"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63167A4B-5857-40A2-95D1-D33C27D83FD1}" type="pres">
      <dgm:prSet presAssocID="{36DE894F-9660-46FF-BFB6-3CD73A949344}" presName="rect2" presStyleLbl="node1" presStyleIdx="1" presStyleCnt="2">
        <dgm:presLayoutVars>
          <dgm:bulletEnabled val="1"/>
        </dgm:presLayoutVars>
      </dgm:prSet>
      <dgm:spPr/>
    </dgm:pt>
    <dgm:pt modelId="{4C9D7C12-C5E3-459B-9BC6-83122A309B04}" type="pres">
      <dgm:prSet presAssocID="{36DE894F-9660-46FF-BFB6-3CD73A949344}" presName="rect1" presStyleLbl="lnNod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004" t="-26124" r="-1004" b="-87876"/>
          </a:stretch>
        </a:blip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Lst>
  <dgm:cxnLst>
    <dgm:cxn modelId="{721DC128-1A5A-429E-9E6A-3C5298123394}" srcId="{3BDDBFC6-37C1-4415-AA03-2B71A2A4A139}" destId="{4A848EDD-6C02-4C5A-BD87-33023CC20846}" srcOrd="0" destOrd="0" parTransId="{42F95F21-D29C-4AC0-ABC9-789FEEE787AD}" sibTransId="{AC31EAC3-BF8C-44D7-B667-D5DD38A7A79E}"/>
    <dgm:cxn modelId="{A865A144-FC57-49D2-B915-0D5ED15DDA09}" srcId="{36DE894F-9660-46FF-BFB6-3CD73A949344}" destId="{8A7B7675-5C4B-4559-8B0D-2D0392358660}" srcOrd="0" destOrd="0" parTransId="{E52B255E-1538-4A18-8A59-F9EBBD1CFFA8}" sibTransId="{3E9F5494-DDA8-416C-B4AC-6E2E71F6ACED}"/>
    <dgm:cxn modelId="{1D993047-7661-447C-9C0A-0B33709E7E29}" srcId="{EA1D1676-6170-4ECA-8C20-D6C608BC0FF8}" destId="{36DE894F-9660-46FF-BFB6-3CD73A949344}" srcOrd="1" destOrd="0" parTransId="{3E1439EA-8482-49FA-96A2-9468785BE863}" sibTransId="{31245585-11F1-4512-9D6E-26602DAD8942}"/>
    <dgm:cxn modelId="{661CAA71-42E5-4020-B1B6-554B033D3939}" type="presOf" srcId="{8A7B7675-5C4B-4559-8B0D-2D0392358660}" destId="{63167A4B-5857-40A2-95D1-D33C27D83FD1}" srcOrd="0" destOrd="1" presId="urn:microsoft.com/office/officeart/2008/layout/AlternatingPictureBlocks"/>
    <dgm:cxn modelId="{4C8A4B80-428C-44D5-9067-FBB667057A1F}" type="presOf" srcId="{4A848EDD-6C02-4C5A-BD87-33023CC20846}" destId="{D48D87A9-7C36-46B0-ABDC-9BB58963EF97}" srcOrd="0" destOrd="1" presId="urn:microsoft.com/office/officeart/2008/layout/AlternatingPictureBlocks"/>
    <dgm:cxn modelId="{87445CE1-C0F1-4E6A-9C1C-13E63038E721}" type="presOf" srcId="{EA1D1676-6170-4ECA-8C20-D6C608BC0FF8}" destId="{BAE01C33-F772-4FAE-B566-AC5A54DAE481}" srcOrd="0" destOrd="0" presId="urn:microsoft.com/office/officeart/2008/layout/AlternatingPictureBlocks"/>
    <dgm:cxn modelId="{75EDB5EA-5DEE-4B2B-992B-966EC28C5725}" type="presOf" srcId="{36DE894F-9660-46FF-BFB6-3CD73A949344}" destId="{63167A4B-5857-40A2-95D1-D33C27D83FD1}" srcOrd="0" destOrd="0" presId="urn:microsoft.com/office/officeart/2008/layout/AlternatingPictureBlocks"/>
    <dgm:cxn modelId="{CE4007EF-21F8-456D-8084-438FBCE3D5FE}" srcId="{EA1D1676-6170-4ECA-8C20-D6C608BC0FF8}" destId="{3BDDBFC6-37C1-4415-AA03-2B71A2A4A139}" srcOrd="0" destOrd="0" parTransId="{4B2FE7B8-3B1D-48F0-92FE-35077FFB68E1}" sibTransId="{986C257F-5966-4ABF-921D-942A7F6DFC6F}"/>
    <dgm:cxn modelId="{EDE332FD-17C7-4415-AB41-DEDB4EEF4A05}" type="presOf" srcId="{3BDDBFC6-37C1-4415-AA03-2B71A2A4A139}" destId="{D48D87A9-7C36-46B0-ABDC-9BB58963EF97}" srcOrd="0" destOrd="0" presId="urn:microsoft.com/office/officeart/2008/layout/AlternatingPictureBlocks"/>
    <dgm:cxn modelId="{10159BC1-CCB6-4461-AB88-1B1ABC6779CC}" type="presParOf" srcId="{BAE01C33-F772-4FAE-B566-AC5A54DAE481}" destId="{BD5AEFA1-B39E-4B45-8BA2-5586F37424CF}" srcOrd="0" destOrd="0" presId="urn:microsoft.com/office/officeart/2008/layout/AlternatingPictureBlocks"/>
    <dgm:cxn modelId="{E49E47BA-EC3C-4138-825D-9470F8B2B874}" type="presParOf" srcId="{BD5AEFA1-B39E-4B45-8BA2-5586F37424CF}" destId="{D48D87A9-7C36-46B0-ABDC-9BB58963EF97}" srcOrd="0" destOrd="0" presId="urn:microsoft.com/office/officeart/2008/layout/AlternatingPictureBlocks"/>
    <dgm:cxn modelId="{5FA00F04-BFE5-4B57-9260-30FDCFD120A9}" type="presParOf" srcId="{BD5AEFA1-B39E-4B45-8BA2-5586F37424CF}" destId="{62F712E6-7020-4DB4-A8AE-B431FBF67262}" srcOrd="1" destOrd="0" presId="urn:microsoft.com/office/officeart/2008/layout/AlternatingPictureBlocks"/>
    <dgm:cxn modelId="{CE347EBF-FAA4-4E72-B856-636B35F9C1AE}" type="presParOf" srcId="{BAE01C33-F772-4FAE-B566-AC5A54DAE481}" destId="{2ADA5B38-4699-44A1-94CA-D58BACB67235}" srcOrd="1" destOrd="0" presId="urn:microsoft.com/office/officeart/2008/layout/AlternatingPictureBlocks"/>
    <dgm:cxn modelId="{37868B46-6493-4C19-A8E2-C82C0708B43A}" type="presParOf" srcId="{BAE01C33-F772-4FAE-B566-AC5A54DAE481}" destId="{6F5D5CF9-5888-4226-8CBE-83FC32B454FF}" srcOrd="2" destOrd="0" presId="urn:microsoft.com/office/officeart/2008/layout/AlternatingPictureBlocks"/>
    <dgm:cxn modelId="{E33A797D-A06A-409A-8F2E-415A38013C0C}" type="presParOf" srcId="{6F5D5CF9-5888-4226-8CBE-83FC32B454FF}" destId="{63167A4B-5857-40A2-95D1-D33C27D83FD1}" srcOrd="0" destOrd="0" presId="urn:microsoft.com/office/officeart/2008/layout/AlternatingPictureBlocks"/>
    <dgm:cxn modelId="{13A14634-FEDE-4FDF-B311-EF22A8F8B3C1}" type="presParOf" srcId="{6F5D5CF9-5888-4226-8CBE-83FC32B454FF}" destId="{4C9D7C12-C5E3-459B-9BC6-83122A309B04}" srcOrd="1" destOrd="0" presId="urn:microsoft.com/office/officeart/2008/layout/AlternatingPictureBlocks"/>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78F734-9482-46CA-9452-EA60955D6062}" type="doc">
      <dgm:prSet loTypeId="urn:microsoft.com/office/officeart/2005/8/layout/lProcess2" loCatId="relationship" qsTypeId="urn:microsoft.com/office/officeart/2005/8/quickstyle/simple1" qsCatId="simple" csTypeId="urn:microsoft.com/office/officeart/2005/8/colors/colorful1" csCatId="colorful" phldr="1"/>
      <dgm:spPr>
        <a:scene3d>
          <a:camera prst="orthographicFront">
            <a:rot lat="0" lon="0" rev="0"/>
          </a:camera>
          <a:lightRig rig="contrasting" dir="t">
            <a:rot lat="0" lon="0" rev="1500000"/>
          </a:lightRig>
        </a:scene3d>
      </dgm:spPr>
      <dgm:t>
        <a:bodyPr/>
        <a:lstStyle/>
        <a:p>
          <a:endParaRPr lang="en-US"/>
        </a:p>
      </dgm:t>
    </dgm:pt>
    <dgm:pt modelId="{3A99FCF3-BBB3-4C7A-A40B-D837F7F259DB}">
      <dgm:prSet phldrT="[Text]" custT="1"/>
      <dgm:spPr>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gm:spPr>
      <dgm:t>
        <a:bodyPr spcFirstLastPara="0" vert="horz" wrap="square" lIns="152400" tIns="152400" rIns="152400" bIns="152400" numCol="1" spcCol="1270" anchor="ctr" anchorCtr="0"/>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1</a:t>
          </a:r>
        </a:p>
      </dgm:t>
    </dgm:pt>
    <dgm:pt modelId="{21E486F0-F2E3-4DB5-B9C3-ED40E4204CED}" type="parTrans" cxnId="{02513965-2CB1-4F0B-8030-68D9194BB221}">
      <dgm:prSet/>
      <dgm:spPr/>
      <dgm:t>
        <a:bodyPr/>
        <a:lstStyle/>
        <a:p>
          <a:endParaRPr lang="en-US"/>
        </a:p>
      </dgm:t>
    </dgm:pt>
    <dgm:pt modelId="{38385C7F-F889-4AF0-B557-91C13E16D6EA}" type="sibTrans" cxnId="{02513965-2CB1-4F0B-8030-68D9194BB221}">
      <dgm:prSet/>
      <dgm:spPr/>
      <dgm:t>
        <a:bodyPr/>
        <a:lstStyle/>
        <a:p>
          <a:endParaRPr lang="en-US"/>
        </a:p>
      </dgm:t>
    </dgm:pt>
    <dgm:pt modelId="{1A9FE336-D906-4934-B792-C1F3295299B1}">
      <dgm:prSet phldrT="[Text]"/>
      <dgm:spPr>
        <a:solidFill>
          <a:schemeClr val="accent3"/>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r>
            <a:rPr lang="en-US"/>
            <a:t>Participants will be able to integrate and apply the concepts of intersectionality, power, privilege and oppression as a basis for a trauma-informed and culturally responsive approach.</a:t>
          </a:r>
        </a:p>
      </dgm:t>
    </dgm:pt>
    <dgm:pt modelId="{9A8BDF15-82A7-4043-84A6-5630B56B4453}" type="parTrans" cxnId="{9CB511C9-9781-4871-8495-63F79912076E}">
      <dgm:prSet/>
      <dgm:spPr/>
      <dgm:t>
        <a:bodyPr/>
        <a:lstStyle/>
        <a:p>
          <a:endParaRPr lang="en-US"/>
        </a:p>
      </dgm:t>
    </dgm:pt>
    <dgm:pt modelId="{3DECBE45-FECE-48D5-B257-C94AA95E416C}" type="sibTrans" cxnId="{9CB511C9-9781-4871-8495-63F79912076E}">
      <dgm:prSet/>
      <dgm:spPr/>
      <dgm:t>
        <a:bodyPr/>
        <a:lstStyle/>
        <a:p>
          <a:endParaRPr lang="en-US"/>
        </a:p>
      </dgm:t>
    </dgm:pt>
    <dgm:pt modelId="{704958E0-346D-433F-8123-F64222004B29}">
      <dgm:prSet phldrT="[Text]" custT="1"/>
      <dgm:spPr>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gm:spPr>
      <dgm:t>
        <a:bodyPr spcFirstLastPara="0" vert="horz" wrap="square" lIns="152400" tIns="152400" rIns="152400" bIns="152400" numCol="1" spcCol="1270" anchor="ctr" anchorCtr="0"/>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3</a:t>
          </a:r>
        </a:p>
      </dgm:t>
    </dgm:pt>
    <dgm:pt modelId="{87FD68D3-81B0-4AB1-942E-97A8EE04743B}" type="parTrans" cxnId="{8F0D1BE4-6904-4417-971E-31ED521F366F}">
      <dgm:prSet/>
      <dgm:spPr/>
      <dgm:t>
        <a:bodyPr/>
        <a:lstStyle/>
        <a:p>
          <a:endParaRPr lang="en-US"/>
        </a:p>
      </dgm:t>
    </dgm:pt>
    <dgm:pt modelId="{AEA731B0-4EAE-46DC-A199-017650BAA708}" type="sibTrans" cxnId="{8F0D1BE4-6904-4417-971E-31ED521F366F}">
      <dgm:prSet/>
      <dgm:spPr/>
      <dgm:t>
        <a:bodyPr/>
        <a:lstStyle/>
        <a:p>
          <a:endParaRPr lang="en-US"/>
        </a:p>
      </dgm:t>
    </dgm:pt>
    <dgm:pt modelId="{F5909CA6-7E88-4A4A-AD40-B16D06E76D69}">
      <dgm:prSet phldrT="[Text]"/>
      <dgm:spPr>
        <a:solidFill>
          <a:schemeClr val="accent4"/>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Participants will be able to identify and distinguish between the four culturally informed components of being culturally responsive.</a:t>
          </a:r>
        </a:p>
      </dgm:t>
    </dgm:pt>
    <dgm:pt modelId="{5C8E7DCB-082B-4A21-9916-D1B720992F0B}" type="parTrans" cxnId="{81931844-3BB6-458D-A8AD-D0180E2ED618}">
      <dgm:prSet/>
      <dgm:spPr/>
      <dgm:t>
        <a:bodyPr/>
        <a:lstStyle/>
        <a:p>
          <a:endParaRPr lang="en-US"/>
        </a:p>
      </dgm:t>
    </dgm:pt>
    <dgm:pt modelId="{C1744E9C-5ED1-48AC-8F07-971700DE4A8C}" type="sibTrans" cxnId="{81931844-3BB6-458D-A8AD-D0180E2ED618}">
      <dgm:prSet/>
      <dgm:spPr/>
      <dgm:t>
        <a:bodyPr/>
        <a:lstStyle/>
        <a:p>
          <a:endParaRPr lang="en-US"/>
        </a:p>
      </dgm:t>
    </dgm:pt>
    <dgm:pt modelId="{D2B40C81-509E-4026-A5BC-CA0A31AFF5BB}">
      <dgm:prSet phldrT="[Text]" custT="1"/>
      <dgm:spPr>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gm:spPr>
      <dgm:t>
        <a:bodyPr spcFirstLastPara="0" vert="horz" wrap="square" lIns="152400" tIns="152400" rIns="152400" bIns="152400" numCol="1" spcCol="1270" anchor="ctr" anchorCtr="0"/>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4</a:t>
          </a:r>
        </a:p>
      </dgm:t>
    </dgm:pt>
    <dgm:pt modelId="{FB4B3C20-60C6-47FE-849E-62D351E8B96B}" type="sibTrans" cxnId="{5ADDA490-C76D-47C3-A48E-859C2E48CD1A}">
      <dgm:prSet/>
      <dgm:spPr/>
      <dgm:t>
        <a:bodyPr/>
        <a:lstStyle/>
        <a:p>
          <a:endParaRPr lang="en-US"/>
        </a:p>
      </dgm:t>
    </dgm:pt>
    <dgm:pt modelId="{E6C9C0DE-4581-4769-B223-8207470496E9}" type="parTrans" cxnId="{5ADDA490-C76D-47C3-A48E-859C2E48CD1A}">
      <dgm:prSet/>
      <dgm:spPr/>
      <dgm:t>
        <a:bodyPr/>
        <a:lstStyle/>
        <a:p>
          <a:endParaRPr lang="en-US"/>
        </a:p>
      </dgm:t>
    </dgm:pt>
    <dgm:pt modelId="{9CADA171-E036-4997-8E50-CF53E39B574C}">
      <dgm:prSet phldrT="[Text]" custT="1"/>
      <dgm:spPr>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gm:spPr>
      <dgm:t>
        <a:bodyPr spcFirstLastPara="0" vert="horz" wrap="square" lIns="152400" tIns="152400" rIns="152400" bIns="152400" numCol="1" spcCol="1270" anchor="ctr" anchorCtr="0"/>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2</a:t>
          </a:r>
        </a:p>
      </dgm:t>
    </dgm:pt>
    <dgm:pt modelId="{F8E6F830-6264-4938-A92B-B65F908323F4}" type="sibTrans" cxnId="{297CF0F4-6DA7-4972-A33E-1712FEAC2275}">
      <dgm:prSet/>
      <dgm:spPr/>
      <dgm:t>
        <a:bodyPr/>
        <a:lstStyle/>
        <a:p>
          <a:endParaRPr lang="en-US"/>
        </a:p>
      </dgm:t>
    </dgm:pt>
    <dgm:pt modelId="{37E61312-6CB7-4710-B28E-7D7D45F3E273}" type="parTrans" cxnId="{297CF0F4-6DA7-4972-A33E-1712FEAC2275}">
      <dgm:prSet/>
      <dgm:spPr/>
      <dgm:t>
        <a:bodyPr/>
        <a:lstStyle/>
        <a:p>
          <a:endParaRPr lang="en-US"/>
        </a:p>
      </dgm:t>
    </dgm:pt>
    <dgm:pt modelId="{D9FAA4B5-5954-45AB-A6EC-71A49B5E9697}">
      <dgm:prSet/>
      <dgm:spPr/>
      <dgm:t>
        <a:bodyPr/>
        <a:lstStyle/>
        <a:p>
          <a:pPr rtl="0"/>
          <a:r>
            <a:rPr lang="en-US"/>
            <a:t>Participants will acquire four key trauma-informed and culturally responsive strategies for working with individuals living with and healing from trauma.</a:t>
          </a:r>
        </a:p>
      </dgm:t>
    </dgm:pt>
    <dgm:pt modelId="{5A4D981A-84F6-466F-9647-CB2330F87066}" type="sibTrans" cxnId="{8512E3DD-1123-419C-AE6B-52CACDDCF302}">
      <dgm:prSet/>
      <dgm:spPr/>
      <dgm:t>
        <a:bodyPr/>
        <a:lstStyle/>
        <a:p>
          <a:endParaRPr lang="en-US"/>
        </a:p>
      </dgm:t>
    </dgm:pt>
    <dgm:pt modelId="{4F37B6A8-C896-4041-9758-EC1A0413DD94}" type="parTrans" cxnId="{8512E3DD-1123-419C-AE6B-52CACDDCF302}">
      <dgm:prSet/>
      <dgm:spPr/>
      <dgm:t>
        <a:bodyPr/>
        <a:lstStyle/>
        <a:p>
          <a:endParaRPr lang="en-US"/>
        </a:p>
      </dgm:t>
    </dgm:pt>
    <dgm:pt modelId="{C175A2BD-2ECA-4E4E-8654-583D361371D2}">
      <dgm:prSet/>
      <dgm:spPr/>
      <dgm:t>
        <a:bodyPr/>
        <a:lstStyle/>
        <a:p>
          <a:pPr>
            <a:buFont typeface="Symbol" panose="05050102010706020507" pitchFamily="18" charset="2"/>
            <a:buChar char=""/>
          </a:pPr>
          <a:r>
            <a:rPr lang="en-US"/>
            <a:t>Participants will acquire an understanding of the principles of “justice doing” and how </a:t>
          </a:r>
          <a:r>
            <a:rPr lang="en-US">
              <a:latin typeface="Century Gothic" panose="020B0502020202020204"/>
            </a:rPr>
            <a:t>to apply</a:t>
          </a:r>
          <a:r>
            <a:rPr lang="en-US"/>
            <a:t> them in their communities.</a:t>
          </a:r>
        </a:p>
      </dgm:t>
    </dgm:pt>
    <dgm:pt modelId="{5FD2F605-F3EA-4EAC-AA51-4B01D4E7DB8C}" type="parTrans" cxnId="{F5224471-E172-48B3-BC1D-019B672BF213}">
      <dgm:prSet/>
      <dgm:spPr/>
      <dgm:t>
        <a:bodyPr/>
        <a:lstStyle/>
        <a:p>
          <a:endParaRPr lang="en-US"/>
        </a:p>
      </dgm:t>
    </dgm:pt>
    <dgm:pt modelId="{8BE292EC-8949-4229-B143-C7F5FF07A562}" type="sibTrans" cxnId="{F5224471-E172-48B3-BC1D-019B672BF213}">
      <dgm:prSet/>
      <dgm:spPr/>
      <dgm:t>
        <a:bodyPr/>
        <a:lstStyle/>
        <a:p>
          <a:endParaRPr lang="en-US"/>
        </a:p>
      </dgm:t>
    </dgm:pt>
    <dgm:pt modelId="{40E7F18E-140A-4D40-9CD6-5E2B692D823A}" type="pres">
      <dgm:prSet presAssocID="{A478F734-9482-46CA-9452-EA60955D6062}" presName="theList" presStyleCnt="0">
        <dgm:presLayoutVars>
          <dgm:dir/>
          <dgm:animLvl val="lvl"/>
          <dgm:resizeHandles val="exact"/>
        </dgm:presLayoutVars>
      </dgm:prSet>
      <dgm:spPr/>
    </dgm:pt>
    <dgm:pt modelId="{E37AC9AD-1BDC-4C6B-8B70-AB5BF2132A0F}" type="pres">
      <dgm:prSet presAssocID="{3A99FCF3-BBB3-4C7A-A40B-D837F7F259D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89C63533-1D77-4415-AE56-A206F44AD729}" type="pres">
      <dgm:prSet presAssocID="{3A99FCF3-BBB3-4C7A-A40B-D837F7F259DB}" presName="aNode" presStyleLbl="bgShp" presStyleIdx="0" presStyleCnt="4"/>
      <dgm:spPr>
        <a:xfrm>
          <a:off x="1331" y="0"/>
          <a:ext cx="3461228" cy="4478498"/>
        </a:xfrm>
        <a:prstGeom prst="roundRect">
          <a:avLst>
            <a:gd name="adj" fmla="val 10000"/>
          </a:avLst>
        </a:prstGeom>
      </dgm:spPr>
    </dgm:pt>
    <dgm:pt modelId="{12F3C574-F94F-40ED-AF1F-E9589A793E9E}" type="pres">
      <dgm:prSet presAssocID="{3A99FCF3-BBB3-4C7A-A40B-D837F7F259DB}" presName="textNode" presStyleLbl="bgShp" presStyleIdx="0" presStyleCnt="4"/>
      <dgm:spPr/>
    </dgm:pt>
    <dgm:pt modelId="{37DBAA1B-C476-4C20-9279-E7ECB5AFE5E5}" type="pres">
      <dgm:prSet presAssocID="{3A99FCF3-BBB3-4C7A-A40B-D837F7F259DB}"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7E197AB6-A55A-4169-B373-E4CD00F35EF0}" type="pres">
      <dgm:prSet presAssocID="{3A99FCF3-BBB3-4C7A-A40B-D837F7F259DB}"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AC60962A-FE6E-486E-95A6-B6ACFA3D66F8}" type="pres">
      <dgm:prSet presAssocID="{C175A2BD-2ECA-4E4E-8654-583D361371D2}" presName="childNode" presStyleLbl="node1" presStyleIdx="0" presStyleCnt="4">
        <dgm:presLayoutVars>
          <dgm:bulletEnabled val="1"/>
        </dgm:presLayoutVars>
      </dgm:prSet>
      <dgm:spPr/>
    </dgm:pt>
    <dgm:pt modelId="{5976C75C-D1B7-4999-B043-79AF989B19DA}" type="pres">
      <dgm:prSet presAssocID="{3A99FCF3-BBB3-4C7A-A40B-D837F7F259DB}"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89C7D1DC-62E4-4ACF-B9C0-F5DB92F53332}" type="pres">
      <dgm:prSet presAssocID="{9CADA171-E036-4997-8E50-CF53E39B574C}"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F75C0943-9242-4245-A83F-6E40850C2D50}" type="pres">
      <dgm:prSet presAssocID="{9CADA171-E036-4997-8E50-CF53E39B574C}" presName="aNode" presStyleLbl="bgShp" presStyleIdx="1" presStyleCnt="4"/>
      <dgm:spPr>
        <a:xfrm>
          <a:off x="3722151" y="0"/>
          <a:ext cx="3461228" cy="4478498"/>
        </a:xfrm>
        <a:prstGeom prst="roundRect">
          <a:avLst>
            <a:gd name="adj" fmla="val 10000"/>
          </a:avLst>
        </a:prstGeom>
      </dgm:spPr>
    </dgm:pt>
    <dgm:pt modelId="{58EFE702-DD45-4616-9236-ADEAC10086DC}" type="pres">
      <dgm:prSet presAssocID="{9CADA171-E036-4997-8E50-CF53E39B574C}" presName="textNode" presStyleLbl="bgShp" presStyleIdx="1" presStyleCnt="4"/>
      <dgm:spPr/>
    </dgm:pt>
    <dgm:pt modelId="{D4A8C5F2-E35A-4778-BF72-A8BCA5C60C98}" type="pres">
      <dgm:prSet presAssocID="{9CADA171-E036-4997-8E50-CF53E39B574C}"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35921837-8576-42C6-A4A8-FB916BCD0BA1}" type="pres">
      <dgm:prSet presAssocID="{9CADA171-E036-4997-8E50-CF53E39B574C}"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D32CE005-1661-4BBF-A0B6-C7879CFF955C}" type="pres">
      <dgm:prSet presAssocID="{1A9FE336-D906-4934-B792-C1F3295299B1}" presName="childNode" presStyleLbl="node1" presStyleIdx="1" presStyleCnt="4">
        <dgm:presLayoutVars>
          <dgm:bulletEnabled val="1"/>
        </dgm:presLayoutVars>
      </dgm:prSet>
      <dgm:spPr/>
    </dgm:pt>
    <dgm:pt modelId="{C14FEEF9-9DCA-4294-A93D-117A0102EDC8}" type="pres">
      <dgm:prSet presAssocID="{9CADA171-E036-4997-8E50-CF53E39B574C}"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8A4DD3FE-1E63-45D6-B642-ADEB5D94089E}" type="pres">
      <dgm:prSet presAssocID="{704958E0-346D-433F-8123-F64222004B29}" presName="compNode" presStyleCnt="0"/>
      <dgm:spPr/>
    </dgm:pt>
    <dgm:pt modelId="{930C7247-DEE8-4A36-A866-18B8351BA4FF}" type="pres">
      <dgm:prSet presAssocID="{704958E0-346D-433F-8123-F64222004B29}" presName="aNode" presStyleLbl="bgShp" presStyleIdx="2" presStyleCnt="4"/>
      <dgm:spPr>
        <a:xfrm>
          <a:off x="5721011" y="0"/>
          <a:ext cx="2659674" cy="4724399"/>
        </a:xfrm>
        <a:prstGeom prst="roundRect">
          <a:avLst>
            <a:gd name="adj" fmla="val 10000"/>
          </a:avLst>
        </a:prstGeom>
      </dgm:spPr>
    </dgm:pt>
    <dgm:pt modelId="{4EA57D5A-CE96-4409-BDC3-90EC6A75F993}" type="pres">
      <dgm:prSet presAssocID="{704958E0-346D-433F-8123-F64222004B29}" presName="textNode" presStyleLbl="bgShp" presStyleIdx="2" presStyleCnt="4"/>
      <dgm:spPr/>
    </dgm:pt>
    <dgm:pt modelId="{82827853-A49E-457F-A8E0-31175DBBBA2A}" type="pres">
      <dgm:prSet presAssocID="{704958E0-346D-433F-8123-F64222004B29}" presName="compChildNode" presStyleCnt="0"/>
      <dgm:spPr/>
    </dgm:pt>
    <dgm:pt modelId="{3022B2D6-4EB1-4F3C-BBCE-728B384840A5}" type="pres">
      <dgm:prSet presAssocID="{704958E0-346D-433F-8123-F64222004B29}" presName="theInnerList" presStyleCnt="0"/>
      <dgm:spPr/>
    </dgm:pt>
    <dgm:pt modelId="{D7A4E4E4-4EB1-413D-9F2C-CCD98B0B8855}" type="pres">
      <dgm:prSet presAssocID="{F5909CA6-7E88-4A4A-AD40-B16D06E76D69}" presName="childNode" presStyleLbl="node1" presStyleIdx="2" presStyleCnt="4">
        <dgm:presLayoutVars>
          <dgm:bulletEnabled val="1"/>
        </dgm:presLayoutVars>
      </dgm:prSet>
      <dgm:spPr/>
    </dgm:pt>
    <dgm:pt modelId="{D5A29884-D2BB-4F58-A030-4E844F029FF9}" type="pres">
      <dgm:prSet presAssocID="{704958E0-346D-433F-8123-F64222004B29}" presName="aSpace" presStyleCnt="0"/>
      <dgm:spPr/>
    </dgm:pt>
    <dgm:pt modelId="{73E82D59-09EC-40DD-AEC7-9F9D9CFB58C6}" type="pres">
      <dgm:prSet presAssocID="{D2B40C81-509E-4026-A5BC-CA0A31AFF5B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FAB31DF0-D617-40F1-9BC2-1A0872873D58}" type="pres">
      <dgm:prSet presAssocID="{D2B40C81-509E-4026-A5BC-CA0A31AFF5BB}" presName="aNode" presStyleLbl="bgShp" presStyleIdx="3" presStyleCnt="4" custLinFactNeighborX="4159" custLinFactNeighborY="-18898"/>
      <dgm:spPr>
        <a:xfrm>
          <a:off x="7441033" y="0"/>
          <a:ext cx="3460326" cy="4477332"/>
        </a:xfrm>
        <a:prstGeom prst="roundRect">
          <a:avLst>
            <a:gd name="adj" fmla="val 10000"/>
          </a:avLst>
        </a:prstGeom>
      </dgm:spPr>
    </dgm:pt>
    <dgm:pt modelId="{C241BEFB-0310-496C-AA82-C356F2B247E2}" type="pres">
      <dgm:prSet presAssocID="{D2B40C81-509E-4026-A5BC-CA0A31AFF5BB}" presName="textNode" presStyleLbl="bgShp" presStyleIdx="3" presStyleCnt="4"/>
      <dgm:spPr/>
    </dgm:pt>
    <dgm:pt modelId="{23BB79B7-8DF3-412D-8DD8-DC1F4737D8F2}" type="pres">
      <dgm:prSet presAssocID="{D2B40C81-509E-4026-A5BC-CA0A31AFF5BB}"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48A0FB4A-30F5-4440-B877-684BB2EB6614}" type="pres">
      <dgm:prSet presAssocID="{D2B40C81-509E-4026-A5BC-CA0A31AFF5BB}"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57F7C066-366A-4F41-8B9F-7E5736D28ACC}" type="pres">
      <dgm:prSet presAssocID="{D9FAA4B5-5954-45AB-A6EC-71A49B5E9697}" presName="childNode" presStyleLbl="node1" presStyleIdx="3" presStyleCnt="4">
        <dgm:presLayoutVars>
          <dgm:bulletEnabled val="1"/>
        </dgm:presLayoutVars>
      </dgm:prSet>
      <dgm:spPr/>
    </dgm:pt>
  </dgm:ptLst>
  <dgm:cxnLst>
    <dgm:cxn modelId="{A8756E0A-D521-48C3-9C4C-012620D01C61}" type="presOf" srcId="{3A99FCF3-BBB3-4C7A-A40B-D837F7F259DB}" destId="{12F3C574-F94F-40ED-AF1F-E9589A793E9E}" srcOrd="1" destOrd="0" presId="urn:microsoft.com/office/officeart/2005/8/layout/lProcess2"/>
    <dgm:cxn modelId="{8F095660-3851-4BC4-A263-601C27D8B976}" type="presOf" srcId="{D9FAA4B5-5954-45AB-A6EC-71A49B5E9697}" destId="{57F7C066-366A-4F41-8B9F-7E5736D28ACC}" srcOrd="0" destOrd="0" presId="urn:microsoft.com/office/officeart/2005/8/layout/lProcess2"/>
    <dgm:cxn modelId="{81931844-3BB6-458D-A8AD-D0180E2ED618}" srcId="{704958E0-346D-433F-8123-F64222004B29}" destId="{F5909CA6-7E88-4A4A-AD40-B16D06E76D69}" srcOrd="0" destOrd="0" parTransId="{5C8E7DCB-082B-4A21-9916-D1B720992F0B}" sibTransId="{C1744E9C-5ED1-48AC-8F07-971700DE4A8C}"/>
    <dgm:cxn modelId="{02513965-2CB1-4F0B-8030-68D9194BB221}" srcId="{A478F734-9482-46CA-9452-EA60955D6062}" destId="{3A99FCF3-BBB3-4C7A-A40B-D837F7F259DB}" srcOrd="0" destOrd="0" parTransId="{21E486F0-F2E3-4DB5-B9C3-ED40E4204CED}" sibTransId="{38385C7F-F889-4AF0-B557-91C13E16D6EA}"/>
    <dgm:cxn modelId="{F5224471-E172-48B3-BC1D-019B672BF213}" srcId="{3A99FCF3-BBB3-4C7A-A40B-D837F7F259DB}" destId="{C175A2BD-2ECA-4E4E-8654-583D361371D2}" srcOrd="0" destOrd="0" parTransId="{5FD2F605-F3EA-4EAC-AA51-4B01D4E7DB8C}" sibTransId="{8BE292EC-8949-4229-B143-C7F5FF07A562}"/>
    <dgm:cxn modelId="{33C7F272-CFAC-4859-A956-6445DFE664FD}" type="presOf" srcId="{D2B40C81-509E-4026-A5BC-CA0A31AFF5BB}" destId="{FAB31DF0-D617-40F1-9BC2-1A0872873D58}" srcOrd="0" destOrd="0" presId="urn:microsoft.com/office/officeart/2005/8/layout/lProcess2"/>
    <dgm:cxn modelId="{7A2B4476-0B3A-424F-84E0-ADBA85B8C7CD}" type="presOf" srcId="{D2B40C81-509E-4026-A5BC-CA0A31AFF5BB}" destId="{C241BEFB-0310-496C-AA82-C356F2B247E2}" srcOrd="1" destOrd="0" presId="urn:microsoft.com/office/officeart/2005/8/layout/lProcess2"/>
    <dgm:cxn modelId="{C4B85457-8003-43C4-9F13-64ED05CE9535}" type="presOf" srcId="{704958E0-346D-433F-8123-F64222004B29}" destId="{930C7247-DEE8-4A36-A866-18B8351BA4FF}" srcOrd="0" destOrd="0" presId="urn:microsoft.com/office/officeart/2005/8/layout/lProcess2"/>
    <dgm:cxn modelId="{165D507A-C9E0-44AF-924F-935237900572}" type="presOf" srcId="{F5909CA6-7E88-4A4A-AD40-B16D06E76D69}" destId="{D7A4E4E4-4EB1-413D-9F2C-CCD98B0B8855}" srcOrd="0" destOrd="0" presId="urn:microsoft.com/office/officeart/2005/8/layout/lProcess2"/>
    <dgm:cxn modelId="{5ADDA490-C76D-47C3-A48E-859C2E48CD1A}" srcId="{A478F734-9482-46CA-9452-EA60955D6062}" destId="{D2B40C81-509E-4026-A5BC-CA0A31AFF5BB}" srcOrd="3" destOrd="0" parTransId="{E6C9C0DE-4581-4769-B223-8207470496E9}" sibTransId="{FB4B3C20-60C6-47FE-849E-62D351E8B96B}"/>
    <dgm:cxn modelId="{29B8F390-3B32-4561-887E-EF5831D886A0}" type="presOf" srcId="{3A99FCF3-BBB3-4C7A-A40B-D837F7F259DB}" destId="{89C63533-1D77-4415-AE56-A206F44AD729}" srcOrd="0" destOrd="0" presId="urn:microsoft.com/office/officeart/2005/8/layout/lProcess2"/>
    <dgm:cxn modelId="{E57F98AB-4600-4E47-9817-7589E50EEC4A}" type="presOf" srcId="{A478F734-9482-46CA-9452-EA60955D6062}" destId="{40E7F18E-140A-4D40-9CD6-5E2B692D823A}" srcOrd="0" destOrd="0" presId="urn:microsoft.com/office/officeart/2005/8/layout/lProcess2"/>
    <dgm:cxn modelId="{9CB511C9-9781-4871-8495-63F79912076E}" srcId="{9CADA171-E036-4997-8E50-CF53E39B574C}" destId="{1A9FE336-D906-4934-B792-C1F3295299B1}" srcOrd="0" destOrd="0" parTransId="{9A8BDF15-82A7-4043-84A6-5630B56B4453}" sibTransId="{3DECBE45-FECE-48D5-B257-C94AA95E416C}"/>
    <dgm:cxn modelId="{63ABA4D8-72E5-4F53-856B-DAD357FE03E8}" type="presOf" srcId="{9CADA171-E036-4997-8E50-CF53E39B574C}" destId="{F75C0943-9242-4245-A83F-6E40850C2D50}" srcOrd="0" destOrd="0" presId="urn:microsoft.com/office/officeart/2005/8/layout/lProcess2"/>
    <dgm:cxn modelId="{F8273EDA-7AC5-4EA3-9592-DC75EC330F1F}" type="presOf" srcId="{9CADA171-E036-4997-8E50-CF53E39B574C}" destId="{58EFE702-DD45-4616-9236-ADEAC10086DC}" srcOrd="1" destOrd="0" presId="urn:microsoft.com/office/officeart/2005/8/layout/lProcess2"/>
    <dgm:cxn modelId="{8512E3DD-1123-419C-AE6B-52CACDDCF302}" srcId="{D2B40C81-509E-4026-A5BC-CA0A31AFF5BB}" destId="{D9FAA4B5-5954-45AB-A6EC-71A49B5E9697}" srcOrd="0" destOrd="0" parTransId="{4F37B6A8-C896-4041-9758-EC1A0413DD94}" sibTransId="{5A4D981A-84F6-466F-9647-CB2330F87066}"/>
    <dgm:cxn modelId="{8F0D1BE4-6904-4417-971E-31ED521F366F}" srcId="{A478F734-9482-46CA-9452-EA60955D6062}" destId="{704958E0-346D-433F-8123-F64222004B29}" srcOrd="2" destOrd="0" parTransId="{87FD68D3-81B0-4AB1-942E-97A8EE04743B}" sibTransId="{AEA731B0-4EAE-46DC-A199-017650BAA708}"/>
    <dgm:cxn modelId="{9AE939F2-3779-457A-B810-DADB1E6379C8}" type="presOf" srcId="{704958E0-346D-433F-8123-F64222004B29}" destId="{4EA57D5A-CE96-4409-BDC3-90EC6A75F993}" srcOrd="1" destOrd="0" presId="urn:microsoft.com/office/officeart/2005/8/layout/lProcess2"/>
    <dgm:cxn modelId="{297CF0F4-6DA7-4972-A33E-1712FEAC2275}" srcId="{A478F734-9482-46CA-9452-EA60955D6062}" destId="{9CADA171-E036-4997-8E50-CF53E39B574C}" srcOrd="1" destOrd="0" parTransId="{37E61312-6CB7-4710-B28E-7D7D45F3E273}" sibTransId="{F8E6F830-6264-4938-A92B-B65F908323F4}"/>
    <dgm:cxn modelId="{015144F6-9094-454B-974E-0A79ACE0AD29}" type="presOf" srcId="{C175A2BD-2ECA-4E4E-8654-583D361371D2}" destId="{AC60962A-FE6E-486E-95A6-B6ACFA3D66F8}" srcOrd="0" destOrd="0" presId="urn:microsoft.com/office/officeart/2005/8/layout/lProcess2"/>
    <dgm:cxn modelId="{0F5E2AF7-77A2-4956-BA5E-D47E35309054}" type="presOf" srcId="{1A9FE336-D906-4934-B792-C1F3295299B1}" destId="{D32CE005-1661-4BBF-A0B6-C7879CFF955C}" srcOrd="0" destOrd="0" presId="urn:microsoft.com/office/officeart/2005/8/layout/lProcess2"/>
    <dgm:cxn modelId="{F2590F68-FACF-472D-8A57-C4E99AA62766}" type="presParOf" srcId="{40E7F18E-140A-4D40-9CD6-5E2B692D823A}" destId="{E37AC9AD-1BDC-4C6B-8B70-AB5BF2132A0F}" srcOrd="0" destOrd="0" presId="urn:microsoft.com/office/officeart/2005/8/layout/lProcess2"/>
    <dgm:cxn modelId="{A98075BE-BC60-4D58-8BE5-13FE00BD5D9A}" type="presParOf" srcId="{E37AC9AD-1BDC-4C6B-8B70-AB5BF2132A0F}" destId="{89C63533-1D77-4415-AE56-A206F44AD729}" srcOrd="0" destOrd="0" presId="urn:microsoft.com/office/officeart/2005/8/layout/lProcess2"/>
    <dgm:cxn modelId="{607FEBF4-41E4-4A8A-890F-FE6CE460EFA9}" type="presParOf" srcId="{E37AC9AD-1BDC-4C6B-8B70-AB5BF2132A0F}" destId="{12F3C574-F94F-40ED-AF1F-E9589A793E9E}" srcOrd="1" destOrd="0" presId="urn:microsoft.com/office/officeart/2005/8/layout/lProcess2"/>
    <dgm:cxn modelId="{CE205ABA-E62E-4BA7-9732-AC621641C4A0}" type="presParOf" srcId="{E37AC9AD-1BDC-4C6B-8B70-AB5BF2132A0F}" destId="{37DBAA1B-C476-4C20-9279-E7ECB5AFE5E5}" srcOrd="2" destOrd="0" presId="urn:microsoft.com/office/officeart/2005/8/layout/lProcess2"/>
    <dgm:cxn modelId="{A1E5F163-6336-4E3C-A992-719520F5E541}" type="presParOf" srcId="{37DBAA1B-C476-4C20-9279-E7ECB5AFE5E5}" destId="{7E197AB6-A55A-4169-B373-E4CD00F35EF0}" srcOrd="0" destOrd="0" presId="urn:microsoft.com/office/officeart/2005/8/layout/lProcess2"/>
    <dgm:cxn modelId="{F917A014-3385-4008-99D7-F48604298BB6}" type="presParOf" srcId="{7E197AB6-A55A-4169-B373-E4CD00F35EF0}" destId="{AC60962A-FE6E-486E-95A6-B6ACFA3D66F8}" srcOrd="0" destOrd="0" presId="urn:microsoft.com/office/officeart/2005/8/layout/lProcess2"/>
    <dgm:cxn modelId="{174DB26B-1DA6-46CE-95FC-ACE35B42B69F}" type="presParOf" srcId="{40E7F18E-140A-4D40-9CD6-5E2B692D823A}" destId="{5976C75C-D1B7-4999-B043-79AF989B19DA}" srcOrd="1" destOrd="0" presId="urn:microsoft.com/office/officeart/2005/8/layout/lProcess2"/>
    <dgm:cxn modelId="{6D0F2A4D-F4A1-490F-AB3A-31782B2110C0}" type="presParOf" srcId="{40E7F18E-140A-4D40-9CD6-5E2B692D823A}" destId="{89C7D1DC-62E4-4ACF-B9C0-F5DB92F53332}" srcOrd="2" destOrd="0" presId="urn:microsoft.com/office/officeart/2005/8/layout/lProcess2"/>
    <dgm:cxn modelId="{FE7B84C2-F423-4E13-BA3B-CF8B8C04EE08}" type="presParOf" srcId="{89C7D1DC-62E4-4ACF-B9C0-F5DB92F53332}" destId="{F75C0943-9242-4245-A83F-6E40850C2D50}" srcOrd="0" destOrd="0" presId="urn:microsoft.com/office/officeart/2005/8/layout/lProcess2"/>
    <dgm:cxn modelId="{A14AC911-12BC-423C-98AD-A1249480A3BC}" type="presParOf" srcId="{89C7D1DC-62E4-4ACF-B9C0-F5DB92F53332}" destId="{58EFE702-DD45-4616-9236-ADEAC10086DC}" srcOrd="1" destOrd="0" presId="urn:microsoft.com/office/officeart/2005/8/layout/lProcess2"/>
    <dgm:cxn modelId="{6769141E-6DD5-4F91-B69C-D0F32A0131B7}" type="presParOf" srcId="{89C7D1DC-62E4-4ACF-B9C0-F5DB92F53332}" destId="{D4A8C5F2-E35A-4778-BF72-A8BCA5C60C98}" srcOrd="2" destOrd="0" presId="urn:microsoft.com/office/officeart/2005/8/layout/lProcess2"/>
    <dgm:cxn modelId="{B3D0FD12-E115-47DF-BBA6-480133F003D0}" type="presParOf" srcId="{D4A8C5F2-E35A-4778-BF72-A8BCA5C60C98}" destId="{35921837-8576-42C6-A4A8-FB916BCD0BA1}" srcOrd="0" destOrd="0" presId="urn:microsoft.com/office/officeart/2005/8/layout/lProcess2"/>
    <dgm:cxn modelId="{31FD5BC9-3896-4017-B55A-6512E00DFAFE}" type="presParOf" srcId="{35921837-8576-42C6-A4A8-FB916BCD0BA1}" destId="{D32CE005-1661-4BBF-A0B6-C7879CFF955C}" srcOrd="0" destOrd="0" presId="urn:microsoft.com/office/officeart/2005/8/layout/lProcess2"/>
    <dgm:cxn modelId="{455F08F9-E9FE-48BB-ACEC-6A2CCFF1684A}" type="presParOf" srcId="{40E7F18E-140A-4D40-9CD6-5E2B692D823A}" destId="{C14FEEF9-9DCA-4294-A93D-117A0102EDC8}" srcOrd="3" destOrd="0" presId="urn:microsoft.com/office/officeart/2005/8/layout/lProcess2"/>
    <dgm:cxn modelId="{B40E697B-ADA2-471B-9104-392A3D43AEC4}" type="presParOf" srcId="{40E7F18E-140A-4D40-9CD6-5E2B692D823A}" destId="{8A4DD3FE-1E63-45D6-B642-ADEB5D94089E}" srcOrd="4" destOrd="0" presId="urn:microsoft.com/office/officeart/2005/8/layout/lProcess2"/>
    <dgm:cxn modelId="{17374932-5A43-4809-AC5D-27432E3E09B2}" type="presParOf" srcId="{8A4DD3FE-1E63-45D6-B642-ADEB5D94089E}" destId="{930C7247-DEE8-4A36-A866-18B8351BA4FF}" srcOrd="0" destOrd="0" presId="urn:microsoft.com/office/officeart/2005/8/layout/lProcess2"/>
    <dgm:cxn modelId="{16EAEE0B-5D8E-4040-AA94-8B178D8DFF7F}" type="presParOf" srcId="{8A4DD3FE-1E63-45D6-B642-ADEB5D94089E}" destId="{4EA57D5A-CE96-4409-BDC3-90EC6A75F993}" srcOrd="1" destOrd="0" presId="urn:microsoft.com/office/officeart/2005/8/layout/lProcess2"/>
    <dgm:cxn modelId="{27C44925-2162-4510-A8C1-52DED941F4A4}" type="presParOf" srcId="{8A4DD3FE-1E63-45D6-B642-ADEB5D94089E}" destId="{82827853-A49E-457F-A8E0-31175DBBBA2A}" srcOrd="2" destOrd="0" presId="urn:microsoft.com/office/officeart/2005/8/layout/lProcess2"/>
    <dgm:cxn modelId="{18E69F9B-3B4E-4591-9FC0-E9A980C3B57E}" type="presParOf" srcId="{82827853-A49E-457F-A8E0-31175DBBBA2A}" destId="{3022B2D6-4EB1-4F3C-BBCE-728B384840A5}" srcOrd="0" destOrd="0" presId="urn:microsoft.com/office/officeart/2005/8/layout/lProcess2"/>
    <dgm:cxn modelId="{ED92478E-25FC-4EC6-98D9-C87B4573077C}" type="presParOf" srcId="{3022B2D6-4EB1-4F3C-BBCE-728B384840A5}" destId="{D7A4E4E4-4EB1-413D-9F2C-CCD98B0B8855}" srcOrd="0" destOrd="0" presId="urn:microsoft.com/office/officeart/2005/8/layout/lProcess2"/>
    <dgm:cxn modelId="{6C0FBF18-DEF9-44D2-A479-6B596201E79A}" type="presParOf" srcId="{40E7F18E-140A-4D40-9CD6-5E2B692D823A}" destId="{D5A29884-D2BB-4F58-A030-4E844F029FF9}" srcOrd="5" destOrd="0" presId="urn:microsoft.com/office/officeart/2005/8/layout/lProcess2"/>
    <dgm:cxn modelId="{627D7426-C187-46F6-B018-DCFD3B6D94B8}" type="presParOf" srcId="{40E7F18E-140A-4D40-9CD6-5E2B692D823A}" destId="{73E82D59-09EC-40DD-AEC7-9F9D9CFB58C6}" srcOrd="6" destOrd="0" presId="urn:microsoft.com/office/officeart/2005/8/layout/lProcess2"/>
    <dgm:cxn modelId="{C76BE42A-092D-4F82-8718-BB34C3DF136F}" type="presParOf" srcId="{73E82D59-09EC-40DD-AEC7-9F9D9CFB58C6}" destId="{FAB31DF0-D617-40F1-9BC2-1A0872873D58}" srcOrd="0" destOrd="0" presId="urn:microsoft.com/office/officeart/2005/8/layout/lProcess2"/>
    <dgm:cxn modelId="{3BEAD0DB-FC42-451F-9F0C-B6001667110C}" type="presParOf" srcId="{73E82D59-09EC-40DD-AEC7-9F9D9CFB58C6}" destId="{C241BEFB-0310-496C-AA82-C356F2B247E2}" srcOrd="1" destOrd="0" presId="urn:microsoft.com/office/officeart/2005/8/layout/lProcess2"/>
    <dgm:cxn modelId="{F808B4A7-B69C-41D1-9E15-FE75D267FEE8}" type="presParOf" srcId="{73E82D59-09EC-40DD-AEC7-9F9D9CFB58C6}" destId="{23BB79B7-8DF3-412D-8DD8-DC1F4737D8F2}" srcOrd="2" destOrd="0" presId="urn:microsoft.com/office/officeart/2005/8/layout/lProcess2"/>
    <dgm:cxn modelId="{F77E9D19-A653-4005-AFCB-57893862C6B0}" type="presParOf" srcId="{23BB79B7-8DF3-412D-8DD8-DC1F4737D8F2}" destId="{48A0FB4A-30F5-4440-B877-684BB2EB6614}" srcOrd="0" destOrd="0" presId="urn:microsoft.com/office/officeart/2005/8/layout/lProcess2"/>
    <dgm:cxn modelId="{6D4A3234-2465-428D-9EDF-2B3D04AC7893}" type="presParOf" srcId="{48A0FB4A-30F5-4440-B877-684BB2EB6614}" destId="{57F7C066-366A-4F41-8B9F-7E5736D28AC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EF8252-1A26-4AED-B2AE-352E1BCF8E13}" type="doc">
      <dgm:prSet loTypeId="urn:microsoft.com/office/officeart/2005/8/layout/list1" loCatId="list" qsTypeId="urn:microsoft.com/office/officeart/2005/8/quickstyle/simple1" qsCatId="simple" csTypeId="urn:microsoft.com/office/officeart/2005/8/colors/colorful1" csCatId="colorful" phldr="1"/>
      <dgm:spPr>
        <a:scene3d>
          <a:camera prst="orthographicFront">
            <a:rot lat="0" lon="0" rev="0"/>
          </a:camera>
          <a:lightRig rig="contrasting" dir="t">
            <a:rot lat="0" lon="0" rev="1500000"/>
          </a:lightRig>
        </a:scene3d>
      </dgm:spPr>
      <dgm:t>
        <a:bodyPr/>
        <a:lstStyle/>
        <a:p>
          <a:endParaRPr lang="en-US"/>
        </a:p>
      </dgm:t>
    </dgm:pt>
    <dgm:pt modelId="{77C1E12A-E043-4FAC-92B4-E8BC866A4CEF}">
      <dgm:prSet phldrT="[Text]" custT="1"/>
      <dgm:spPr>
        <a:solidFill>
          <a:schemeClr val="accent6">
            <a:lumMod val="75000"/>
          </a:schemeClr>
        </a:solidFill>
        <a:ln>
          <a:solidFill>
            <a:schemeClr val="accent6">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algn="l"/>
          <a:r>
            <a:rPr lang="en-US" sz="2400" b="1"/>
            <a:t>EVENT:</a:t>
          </a:r>
        </a:p>
      </dgm:t>
    </dgm:pt>
    <dgm:pt modelId="{F9EC9932-4C66-4429-AED8-46474719ABA5}" type="parTrans" cxnId="{4389E51C-85EE-4593-8CD6-B7D2EAB48A53}">
      <dgm:prSet/>
      <dgm:spPr/>
      <dgm:t>
        <a:bodyPr/>
        <a:lstStyle/>
        <a:p>
          <a:pPr algn="l"/>
          <a:endParaRPr lang="en-US" sz="1400"/>
        </a:p>
      </dgm:t>
    </dgm:pt>
    <dgm:pt modelId="{BB889739-CE72-44AD-828C-8F52C1F95D8B}" type="sibTrans" cxnId="{4389E51C-85EE-4593-8CD6-B7D2EAB48A53}">
      <dgm:prSet/>
      <dgm:spPr/>
      <dgm:t>
        <a:bodyPr/>
        <a:lstStyle/>
        <a:p>
          <a:pPr algn="l"/>
          <a:endParaRPr lang="en-US" sz="1400"/>
        </a:p>
      </dgm:t>
    </dgm:pt>
    <dgm:pt modelId="{6681D5B0-B96A-4D57-BD38-EE09186E6AA0}">
      <dgm:prSet custT="1"/>
      <dgm:spPr>
        <a:solidFill>
          <a:schemeClr val="accent3">
            <a:lumMod val="75000"/>
          </a:schemeClr>
        </a:solidFill>
        <a:ln>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algn="l"/>
          <a:r>
            <a:rPr lang="en-US" sz="2400" b="1"/>
            <a:t>EXPERIENCE:</a:t>
          </a:r>
        </a:p>
      </dgm:t>
    </dgm:pt>
    <dgm:pt modelId="{5D8EDD7F-402D-40FD-83F0-4452F2861153}" type="parTrans" cxnId="{837F47C7-3F5D-4D87-8814-A798F229C193}">
      <dgm:prSet/>
      <dgm:spPr/>
      <dgm:t>
        <a:bodyPr/>
        <a:lstStyle/>
        <a:p>
          <a:pPr algn="l"/>
          <a:endParaRPr lang="en-US" sz="1400"/>
        </a:p>
      </dgm:t>
    </dgm:pt>
    <dgm:pt modelId="{4EA36739-C744-4C0A-B336-AD7FA8AAE9B3}" type="sibTrans" cxnId="{837F47C7-3F5D-4D87-8814-A798F229C193}">
      <dgm:prSet/>
      <dgm:spPr/>
      <dgm:t>
        <a:bodyPr/>
        <a:lstStyle/>
        <a:p>
          <a:pPr algn="l"/>
          <a:endParaRPr lang="en-US" sz="1400"/>
        </a:p>
      </dgm:t>
    </dgm:pt>
    <dgm:pt modelId="{81453D30-8AD3-49A9-AEE4-F68AE4035635}">
      <dgm:prSet custT="1"/>
      <dgm:spPr>
        <a:solidFill>
          <a:srgbClr val="C99BC4"/>
        </a:solidFill>
        <a:ln>
          <a:solidFill>
            <a:srgbClr val="A5599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algn="l"/>
          <a:r>
            <a:rPr lang="en-US" sz="2400" b="1"/>
            <a:t>EFFECTS:</a:t>
          </a:r>
        </a:p>
      </dgm:t>
    </dgm:pt>
    <dgm:pt modelId="{295B018B-6256-4269-A700-3EAAF7C53BE6}" type="parTrans" cxnId="{D5D1F10F-6619-41FB-A143-D6C96A3E54E0}">
      <dgm:prSet/>
      <dgm:spPr/>
      <dgm:t>
        <a:bodyPr/>
        <a:lstStyle/>
        <a:p>
          <a:pPr algn="l"/>
          <a:endParaRPr lang="en-US" sz="1400"/>
        </a:p>
      </dgm:t>
    </dgm:pt>
    <dgm:pt modelId="{11A5C439-80D6-4453-8494-E4FB0EB6E829}" type="sibTrans" cxnId="{D5D1F10F-6619-41FB-A143-D6C96A3E54E0}">
      <dgm:prSet/>
      <dgm:spPr/>
      <dgm:t>
        <a:bodyPr/>
        <a:lstStyle/>
        <a:p>
          <a:pPr algn="l"/>
          <a:endParaRPr lang="en-US" sz="1400"/>
        </a:p>
      </dgm:t>
    </dgm:pt>
    <dgm:pt modelId="{13386CAE-6D3A-4B6B-BE27-4CE5E26C13D7}">
      <dgm:prSet custT="1"/>
      <dgm:spPr>
        <a:ln>
          <a:solidFill>
            <a:srgbClr val="A5599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indent="0" algn="l">
            <a:buNone/>
          </a:pPr>
          <a:r>
            <a:rPr lang="en-US" sz="2000"/>
            <a:t>The possible lasting change in actions, emotions and/or worldviews resulting from the experience of the event (i.e., adaptations to deal with the experience). The </a:t>
          </a:r>
          <a:r>
            <a:rPr lang="en-US" sz="2000" i="1" u="sng"/>
            <a:t>how</a:t>
          </a:r>
          <a:r>
            <a:rPr lang="en-US" sz="2000" i="0" u="none"/>
            <a:t> of the trauma</a:t>
          </a:r>
          <a:r>
            <a:rPr lang="en-US" sz="2000"/>
            <a:t>.</a:t>
          </a:r>
        </a:p>
      </dgm:t>
    </dgm:pt>
    <dgm:pt modelId="{EF9BC474-8E5E-4987-9548-6E9E196AD924}" type="parTrans" cxnId="{F3025475-7688-45B7-B077-C3A0620AB09E}">
      <dgm:prSet/>
      <dgm:spPr/>
      <dgm:t>
        <a:bodyPr/>
        <a:lstStyle/>
        <a:p>
          <a:pPr algn="l"/>
          <a:endParaRPr lang="en-US" sz="1400"/>
        </a:p>
      </dgm:t>
    </dgm:pt>
    <dgm:pt modelId="{B8F30E2A-BD5D-4B4F-96BF-8A2E869154FE}" type="sibTrans" cxnId="{F3025475-7688-45B7-B077-C3A0620AB09E}">
      <dgm:prSet/>
      <dgm:spPr/>
      <dgm:t>
        <a:bodyPr/>
        <a:lstStyle/>
        <a:p>
          <a:pPr algn="l"/>
          <a:endParaRPr lang="en-US" sz="1400"/>
        </a:p>
      </dgm:t>
    </dgm:pt>
    <dgm:pt modelId="{233494A5-B03A-40C1-AD36-BC687C9BE5E1}">
      <dgm:prSet custT="1"/>
      <dgm:spPr>
        <a:ln>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indent="0" algn="l">
            <a:buNone/>
          </a:pPr>
          <a:r>
            <a:rPr lang="en-US" sz="2000"/>
            <a:t>The inner perception and processing of the event or circumstances in combination with external supports. The </a:t>
          </a:r>
          <a:r>
            <a:rPr lang="en-US" sz="2000" i="1" u="sng"/>
            <a:t>why</a:t>
          </a:r>
          <a:r>
            <a:rPr lang="en-US" sz="2000" i="0" u="none"/>
            <a:t> of the trauma</a:t>
          </a:r>
          <a:r>
            <a:rPr lang="en-US" sz="2000"/>
            <a:t>.</a:t>
          </a:r>
        </a:p>
      </dgm:t>
    </dgm:pt>
    <dgm:pt modelId="{FF833FAF-7543-4E14-83D7-2704A560E739}" type="parTrans" cxnId="{9B6459C1-AFF9-4EDD-B788-217B87D140AD}">
      <dgm:prSet/>
      <dgm:spPr/>
      <dgm:t>
        <a:bodyPr/>
        <a:lstStyle/>
        <a:p>
          <a:pPr algn="l"/>
          <a:endParaRPr lang="en-US" sz="1400"/>
        </a:p>
      </dgm:t>
    </dgm:pt>
    <dgm:pt modelId="{3126C5A8-A303-48D6-BFE3-64ACB87473D9}" type="sibTrans" cxnId="{9B6459C1-AFF9-4EDD-B788-217B87D140AD}">
      <dgm:prSet/>
      <dgm:spPr/>
      <dgm:t>
        <a:bodyPr/>
        <a:lstStyle/>
        <a:p>
          <a:pPr algn="l"/>
          <a:endParaRPr lang="en-US" sz="1400"/>
        </a:p>
      </dgm:t>
    </dgm:pt>
    <dgm:pt modelId="{F9C62D25-FAB3-4520-A7F5-BBF1E892A249}">
      <dgm:prSet phldrT="[Text]" custT="1"/>
      <dgm:spPr>
        <a:ln>
          <a:solidFill>
            <a:schemeClr val="accent6">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t>
        <a:bodyPr/>
        <a:lstStyle/>
        <a:p>
          <a:pPr marL="0" indent="0" algn="l">
            <a:buNone/>
          </a:pPr>
          <a:r>
            <a:rPr lang="en-US" sz="2000"/>
            <a:t>An external event that triggers the body’s fight, flight, freeze, fawn, etc. response. The episode may occur once or, over a period, multiple times. The </a:t>
          </a:r>
          <a:r>
            <a:rPr lang="en-US" sz="2000" i="1" u="sng"/>
            <a:t>who</a:t>
          </a:r>
          <a:r>
            <a:rPr lang="en-US" sz="2000"/>
            <a:t>, </a:t>
          </a:r>
          <a:r>
            <a:rPr lang="en-US" sz="2000" i="1" u="sng"/>
            <a:t>what</a:t>
          </a:r>
          <a:r>
            <a:rPr lang="en-US" sz="2000"/>
            <a:t>, </a:t>
          </a:r>
          <a:r>
            <a:rPr lang="en-US" sz="2000" i="1" u="sng"/>
            <a:t>where</a:t>
          </a:r>
          <a:r>
            <a:rPr lang="en-US" sz="2000"/>
            <a:t> and </a:t>
          </a:r>
          <a:r>
            <a:rPr lang="en-US" sz="2000" i="1" u="sng"/>
            <a:t>when</a:t>
          </a:r>
          <a:r>
            <a:rPr lang="en-US" sz="2000" i="1" u="none"/>
            <a:t> </a:t>
          </a:r>
          <a:r>
            <a:rPr lang="en-US" sz="2000" i="0" u="none"/>
            <a:t>of the trauma.</a:t>
          </a:r>
          <a:endParaRPr lang="en-US" sz="2000" i="0"/>
        </a:p>
      </dgm:t>
    </dgm:pt>
    <dgm:pt modelId="{52963630-D8DB-410F-B599-242A13BDDC9C}" type="parTrans" cxnId="{DC17F735-FFB0-4141-B750-F8CA97F8083D}">
      <dgm:prSet/>
      <dgm:spPr/>
      <dgm:t>
        <a:bodyPr/>
        <a:lstStyle/>
        <a:p>
          <a:pPr algn="l"/>
          <a:endParaRPr lang="en-US" sz="1400"/>
        </a:p>
      </dgm:t>
    </dgm:pt>
    <dgm:pt modelId="{B5CD2A36-1E15-439E-A9DB-68ECD5DD1396}" type="sibTrans" cxnId="{DC17F735-FFB0-4141-B750-F8CA97F8083D}">
      <dgm:prSet/>
      <dgm:spPr/>
      <dgm:t>
        <a:bodyPr/>
        <a:lstStyle/>
        <a:p>
          <a:pPr algn="l"/>
          <a:endParaRPr lang="en-US" sz="1400"/>
        </a:p>
      </dgm:t>
    </dgm:pt>
    <dgm:pt modelId="{E4ED12C3-C39B-401A-9B0F-AA1C9F7A17BE}" type="pres">
      <dgm:prSet presAssocID="{BCEF8252-1A26-4AED-B2AE-352E1BCF8E13}" presName="linear" presStyleCnt="0">
        <dgm:presLayoutVars>
          <dgm:dir/>
          <dgm:animLvl val="lvl"/>
          <dgm:resizeHandles val="exact"/>
        </dgm:presLayoutVars>
      </dgm:prSet>
      <dgm:spPr/>
    </dgm:pt>
    <dgm:pt modelId="{20610311-FE98-459A-B25B-EE46964EF6DE}" type="pres">
      <dgm:prSet presAssocID="{77C1E12A-E043-4FAC-92B4-E8BC866A4CEF}" presName="parentLi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D6151D90-AEEB-498D-A304-FDE0DEB810D3}" type="pres">
      <dgm:prSet presAssocID="{77C1E12A-E043-4FAC-92B4-E8BC866A4CEF}" presName="parentLeftMargin" presStyleLbl="node1" presStyleIdx="0" presStyleCnt="3"/>
      <dgm:spPr/>
    </dgm:pt>
    <dgm:pt modelId="{0A3A9323-F95B-41E4-B763-12711AF9AC64}" type="pres">
      <dgm:prSet presAssocID="{77C1E12A-E043-4FAC-92B4-E8BC866A4CEF}" presName="parentText" presStyleLbl="node1" presStyleIdx="0" presStyleCnt="3">
        <dgm:presLayoutVars>
          <dgm:chMax val="0"/>
          <dgm:bulletEnabled val="1"/>
        </dgm:presLayoutVars>
      </dgm:prSet>
      <dgm:spPr/>
    </dgm:pt>
    <dgm:pt modelId="{C55146F3-8137-4EDB-827E-C1EF13ECF321}" type="pres">
      <dgm:prSet presAssocID="{77C1E12A-E043-4FAC-92B4-E8BC866A4CEF}" presName="negativ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08D6B14C-08D8-4B54-A4B5-35A1F6E72021}" type="pres">
      <dgm:prSet presAssocID="{77C1E12A-E043-4FAC-92B4-E8BC866A4CEF}" presName="childText" presStyleLbl="conFgAcc1" presStyleIdx="0" presStyleCnt="3">
        <dgm:presLayoutVars>
          <dgm:bulletEnabled val="1"/>
        </dgm:presLayoutVars>
      </dgm:prSet>
      <dgm:spPr/>
    </dgm:pt>
    <dgm:pt modelId="{D497ACF6-E4D2-43C9-89E4-DFA0DB6BB483}" type="pres">
      <dgm:prSet presAssocID="{BB889739-CE72-44AD-828C-8F52C1F95D8B}" presName="spaceBetweenRectangle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90A12EF0-3D87-4022-AFCC-74BBE914E00D}" type="pres">
      <dgm:prSet presAssocID="{6681D5B0-B96A-4D57-BD38-EE09186E6AA0}" presName="parentLi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91699216-31EC-447E-97EF-81896ACF8CD4}" type="pres">
      <dgm:prSet presAssocID="{6681D5B0-B96A-4D57-BD38-EE09186E6AA0}" presName="parentLeftMargin" presStyleLbl="node1" presStyleIdx="0" presStyleCnt="3"/>
      <dgm:spPr/>
    </dgm:pt>
    <dgm:pt modelId="{AF65053B-3324-4F7B-AC4F-3974223B1C3F}" type="pres">
      <dgm:prSet presAssocID="{6681D5B0-B96A-4D57-BD38-EE09186E6AA0}" presName="parentText" presStyleLbl="node1" presStyleIdx="1" presStyleCnt="3">
        <dgm:presLayoutVars>
          <dgm:chMax val="0"/>
          <dgm:bulletEnabled val="1"/>
        </dgm:presLayoutVars>
      </dgm:prSet>
      <dgm:spPr/>
    </dgm:pt>
    <dgm:pt modelId="{6F01E0A4-5C21-4B48-BEC9-C00FE17A3D2F}" type="pres">
      <dgm:prSet presAssocID="{6681D5B0-B96A-4D57-BD38-EE09186E6AA0}" presName="negativ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9CDB146B-249B-46D4-9EF0-8CA99987A64F}" type="pres">
      <dgm:prSet presAssocID="{6681D5B0-B96A-4D57-BD38-EE09186E6AA0}" presName="childText" presStyleLbl="conFgAcc1" presStyleIdx="1" presStyleCnt="3">
        <dgm:presLayoutVars>
          <dgm:bulletEnabled val="1"/>
        </dgm:presLayoutVars>
      </dgm:prSet>
      <dgm:spPr/>
    </dgm:pt>
    <dgm:pt modelId="{86658A40-B28C-46DF-9E6A-1FCA194531F7}" type="pres">
      <dgm:prSet presAssocID="{4EA36739-C744-4C0A-B336-AD7FA8AAE9B3}" presName="spaceBetweenRectangle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2E67D55E-F33D-46D7-AD06-3C9A3116C7D2}" type="pres">
      <dgm:prSet presAssocID="{81453D30-8AD3-49A9-AEE4-F68AE4035635}" presName="parentLi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638D617B-8D2B-4D6A-98DD-C3D0A896295E}" type="pres">
      <dgm:prSet presAssocID="{81453D30-8AD3-49A9-AEE4-F68AE4035635}" presName="parentLeftMargin" presStyleLbl="node1" presStyleIdx="1" presStyleCnt="3"/>
      <dgm:spPr/>
    </dgm:pt>
    <dgm:pt modelId="{89E312EB-99A3-440F-B369-73FE41BA566D}" type="pres">
      <dgm:prSet presAssocID="{81453D30-8AD3-49A9-AEE4-F68AE4035635}" presName="parentText" presStyleLbl="node1" presStyleIdx="2" presStyleCnt="3">
        <dgm:presLayoutVars>
          <dgm:chMax val="0"/>
          <dgm:bulletEnabled val="1"/>
        </dgm:presLayoutVars>
      </dgm:prSet>
      <dgm:spPr/>
    </dgm:pt>
    <dgm:pt modelId="{7FA23FC1-43F7-4762-892D-06AC08525A7E}" type="pres">
      <dgm:prSet presAssocID="{81453D30-8AD3-49A9-AEE4-F68AE4035635}" presName="negativ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dgm:spPr>
    </dgm:pt>
    <dgm:pt modelId="{B6C122DD-458A-4AA5-85BB-DC1910C5B84A}" type="pres">
      <dgm:prSet presAssocID="{81453D30-8AD3-49A9-AEE4-F68AE4035635}" presName="childText" presStyleLbl="conFgAcc1" presStyleIdx="2" presStyleCnt="3">
        <dgm:presLayoutVars>
          <dgm:bulletEnabled val="1"/>
        </dgm:presLayoutVars>
      </dgm:prSet>
      <dgm:spPr/>
    </dgm:pt>
  </dgm:ptLst>
  <dgm:cxnLst>
    <dgm:cxn modelId="{D5D1F10F-6619-41FB-A143-D6C96A3E54E0}" srcId="{BCEF8252-1A26-4AED-B2AE-352E1BCF8E13}" destId="{81453D30-8AD3-49A9-AEE4-F68AE4035635}" srcOrd="2" destOrd="0" parTransId="{295B018B-6256-4269-A700-3EAAF7C53BE6}" sibTransId="{11A5C439-80D6-4453-8494-E4FB0EB6E829}"/>
    <dgm:cxn modelId="{335A3815-2065-4FE1-B0F1-091C084816AB}" type="presOf" srcId="{77C1E12A-E043-4FAC-92B4-E8BC866A4CEF}" destId="{0A3A9323-F95B-41E4-B763-12711AF9AC64}" srcOrd="1" destOrd="0" presId="urn:microsoft.com/office/officeart/2005/8/layout/list1"/>
    <dgm:cxn modelId="{4389E51C-85EE-4593-8CD6-B7D2EAB48A53}" srcId="{BCEF8252-1A26-4AED-B2AE-352E1BCF8E13}" destId="{77C1E12A-E043-4FAC-92B4-E8BC866A4CEF}" srcOrd="0" destOrd="0" parTransId="{F9EC9932-4C66-4429-AED8-46474719ABA5}" sibTransId="{BB889739-CE72-44AD-828C-8F52C1F95D8B}"/>
    <dgm:cxn modelId="{AD2E4A25-6D69-4AB7-BBC1-8A74F3DA15F0}" type="presOf" srcId="{233494A5-B03A-40C1-AD36-BC687C9BE5E1}" destId="{9CDB146B-249B-46D4-9EF0-8CA99987A64F}" srcOrd="0" destOrd="0" presId="urn:microsoft.com/office/officeart/2005/8/layout/list1"/>
    <dgm:cxn modelId="{DC17F735-FFB0-4141-B750-F8CA97F8083D}" srcId="{77C1E12A-E043-4FAC-92B4-E8BC866A4CEF}" destId="{F9C62D25-FAB3-4520-A7F5-BBF1E892A249}" srcOrd="0" destOrd="0" parTransId="{52963630-D8DB-410F-B599-242A13BDDC9C}" sibTransId="{B5CD2A36-1E15-439E-A9DB-68ECD5DD1396}"/>
    <dgm:cxn modelId="{8427723D-A0BC-4499-8E26-BB2AA00A965C}" type="presOf" srcId="{81453D30-8AD3-49A9-AEE4-F68AE4035635}" destId="{89E312EB-99A3-440F-B369-73FE41BA566D}" srcOrd="1" destOrd="0" presId="urn:microsoft.com/office/officeart/2005/8/layout/list1"/>
    <dgm:cxn modelId="{8B044C60-0AC2-4E8E-9563-BD789813B65C}" type="presOf" srcId="{F9C62D25-FAB3-4520-A7F5-BBF1E892A249}" destId="{08D6B14C-08D8-4B54-A4B5-35A1F6E72021}" srcOrd="0" destOrd="0" presId="urn:microsoft.com/office/officeart/2005/8/layout/list1"/>
    <dgm:cxn modelId="{25D47D6B-2A4A-4E3A-B656-0F58388E9269}" type="presOf" srcId="{13386CAE-6D3A-4B6B-BE27-4CE5E26C13D7}" destId="{B6C122DD-458A-4AA5-85BB-DC1910C5B84A}" srcOrd="0" destOrd="0" presId="urn:microsoft.com/office/officeart/2005/8/layout/list1"/>
    <dgm:cxn modelId="{FD2B5672-C9C7-4990-849D-ACABC414F1E8}" type="presOf" srcId="{77C1E12A-E043-4FAC-92B4-E8BC866A4CEF}" destId="{D6151D90-AEEB-498D-A304-FDE0DEB810D3}" srcOrd="0" destOrd="0" presId="urn:microsoft.com/office/officeart/2005/8/layout/list1"/>
    <dgm:cxn modelId="{F3025475-7688-45B7-B077-C3A0620AB09E}" srcId="{81453D30-8AD3-49A9-AEE4-F68AE4035635}" destId="{13386CAE-6D3A-4B6B-BE27-4CE5E26C13D7}" srcOrd="0" destOrd="0" parTransId="{EF9BC474-8E5E-4987-9548-6E9E196AD924}" sibTransId="{B8F30E2A-BD5D-4B4F-96BF-8A2E869154FE}"/>
    <dgm:cxn modelId="{E09E6D7D-243A-4ED8-8FB4-E8CF870BBC7A}" type="presOf" srcId="{81453D30-8AD3-49A9-AEE4-F68AE4035635}" destId="{638D617B-8D2B-4D6A-98DD-C3D0A896295E}" srcOrd="0" destOrd="0" presId="urn:microsoft.com/office/officeart/2005/8/layout/list1"/>
    <dgm:cxn modelId="{9B6459C1-AFF9-4EDD-B788-217B87D140AD}" srcId="{6681D5B0-B96A-4D57-BD38-EE09186E6AA0}" destId="{233494A5-B03A-40C1-AD36-BC687C9BE5E1}" srcOrd="0" destOrd="0" parTransId="{FF833FAF-7543-4E14-83D7-2704A560E739}" sibTransId="{3126C5A8-A303-48D6-BFE3-64ACB87473D9}"/>
    <dgm:cxn modelId="{837F47C7-3F5D-4D87-8814-A798F229C193}" srcId="{BCEF8252-1A26-4AED-B2AE-352E1BCF8E13}" destId="{6681D5B0-B96A-4D57-BD38-EE09186E6AA0}" srcOrd="1" destOrd="0" parTransId="{5D8EDD7F-402D-40FD-83F0-4452F2861153}" sibTransId="{4EA36739-C744-4C0A-B336-AD7FA8AAE9B3}"/>
    <dgm:cxn modelId="{7C0923CA-7C3B-4846-B401-E88EF6AD8DF9}" type="presOf" srcId="{6681D5B0-B96A-4D57-BD38-EE09186E6AA0}" destId="{91699216-31EC-447E-97EF-81896ACF8CD4}" srcOrd="0" destOrd="0" presId="urn:microsoft.com/office/officeart/2005/8/layout/list1"/>
    <dgm:cxn modelId="{788716CC-DC91-4592-9696-E32B7A572195}" type="presOf" srcId="{BCEF8252-1A26-4AED-B2AE-352E1BCF8E13}" destId="{E4ED12C3-C39B-401A-9B0F-AA1C9F7A17BE}" srcOrd="0" destOrd="0" presId="urn:microsoft.com/office/officeart/2005/8/layout/list1"/>
    <dgm:cxn modelId="{9BA626FD-4381-4A0B-93A9-4DFC802568EC}" type="presOf" srcId="{6681D5B0-B96A-4D57-BD38-EE09186E6AA0}" destId="{AF65053B-3324-4F7B-AC4F-3974223B1C3F}" srcOrd="1" destOrd="0" presId="urn:microsoft.com/office/officeart/2005/8/layout/list1"/>
    <dgm:cxn modelId="{F5FCF848-BA4D-4676-BD3C-668959C78B9A}" type="presParOf" srcId="{E4ED12C3-C39B-401A-9B0F-AA1C9F7A17BE}" destId="{20610311-FE98-459A-B25B-EE46964EF6DE}" srcOrd="0" destOrd="0" presId="urn:microsoft.com/office/officeart/2005/8/layout/list1"/>
    <dgm:cxn modelId="{123C13F3-B464-4233-9273-C7881D0C4275}" type="presParOf" srcId="{20610311-FE98-459A-B25B-EE46964EF6DE}" destId="{D6151D90-AEEB-498D-A304-FDE0DEB810D3}" srcOrd="0" destOrd="0" presId="urn:microsoft.com/office/officeart/2005/8/layout/list1"/>
    <dgm:cxn modelId="{0927D235-314C-4054-986F-1FD072B8047B}" type="presParOf" srcId="{20610311-FE98-459A-B25B-EE46964EF6DE}" destId="{0A3A9323-F95B-41E4-B763-12711AF9AC64}" srcOrd="1" destOrd="0" presId="urn:microsoft.com/office/officeart/2005/8/layout/list1"/>
    <dgm:cxn modelId="{13F28179-B364-4503-A130-4BC5F4F3A4C8}" type="presParOf" srcId="{E4ED12C3-C39B-401A-9B0F-AA1C9F7A17BE}" destId="{C55146F3-8137-4EDB-827E-C1EF13ECF321}" srcOrd="1" destOrd="0" presId="urn:microsoft.com/office/officeart/2005/8/layout/list1"/>
    <dgm:cxn modelId="{E831CD04-4561-428F-AC75-F0912E2309D0}" type="presParOf" srcId="{E4ED12C3-C39B-401A-9B0F-AA1C9F7A17BE}" destId="{08D6B14C-08D8-4B54-A4B5-35A1F6E72021}" srcOrd="2" destOrd="0" presId="urn:microsoft.com/office/officeart/2005/8/layout/list1"/>
    <dgm:cxn modelId="{4CDA1088-093F-478E-8DB2-D99C694B8AA5}" type="presParOf" srcId="{E4ED12C3-C39B-401A-9B0F-AA1C9F7A17BE}" destId="{D497ACF6-E4D2-43C9-89E4-DFA0DB6BB483}" srcOrd="3" destOrd="0" presId="urn:microsoft.com/office/officeart/2005/8/layout/list1"/>
    <dgm:cxn modelId="{60F2991B-F1EF-4C7C-B8BE-E19331933450}" type="presParOf" srcId="{E4ED12C3-C39B-401A-9B0F-AA1C9F7A17BE}" destId="{90A12EF0-3D87-4022-AFCC-74BBE914E00D}" srcOrd="4" destOrd="0" presId="urn:microsoft.com/office/officeart/2005/8/layout/list1"/>
    <dgm:cxn modelId="{AAD929ED-78E8-4EFC-9A18-4EDAC39233E5}" type="presParOf" srcId="{90A12EF0-3D87-4022-AFCC-74BBE914E00D}" destId="{91699216-31EC-447E-97EF-81896ACF8CD4}" srcOrd="0" destOrd="0" presId="urn:microsoft.com/office/officeart/2005/8/layout/list1"/>
    <dgm:cxn modelId="{2EB76FEC-80BC-4FD9-8749-1E11AB913FF1}" type="presParOf" srcId="{90A12EF0-3D87-4022-AFCC-74BBE914E00D}" destId="{AF65053B-3324-4F7B-AC4F-3974223B1C3F}" srcOrd="1" destOrd="0" presId="urn:microsoft.com/office/officeart/2005/8/layout/list1"/>
    <dgm:cxn modelId="{52905E7E-9990-4EDE-9D6A-E9CABC40FCEB}" type="presParOf" srcId="{E4ED12C3-C39B-401A-9B0F-AA1C9F7A17BE}" destId="{6F01E0A4-5C21-4B48-BEC9-C00FE17A3D2F}" srcOrd="5" destOrd="0" presId="urn:microsoft.com/office/officeart/2005/8/layout/list1"/>
    <dgm:cxn modelId="{F9C59021-152B-4BE9-9363-E5D7E4DE6A5A}" type="presParOf" srcId="{E4ED12C3-C39B-401A-9B0F-AA1C9F7A17BE}" destId="{9CDB146B-249B-46D4-9EF0-8CA99987A64F}" srcOrd="6" destOrd="0" presId="urn:microsoft.com/office/officeart/2005/8/layout/list1"/>
    <dgm:cxn modelId="{6DFB0C4D-F02E-4E8D-9CE3-D56C2ED9A5BB}" type="presParOf" srcId="{E4ED12C3-C39B-401A-9B0F-AA1C9F7A17BE}" destId="{86658A40-B28C-46DF-9E6A-1FCA194531F7}" srcOrd="7" destOrd="0" presId="urn:microsoft.com/office/officeart/2005/8/layout/list1"/>
    <dgm:cxn modelId="{52B70904-E0EF-4B3C-B653-BC559488D3C4}" type="presParOf" srcId="{E4ED12C3-C39B-401A-9B0F-AA1C9F7A17BE}" destId="{2E67D55E-F33D-46D7-AD06-3C9A3116C7D2}" srcOrd="8" destOrd="0" presId="urn:microsoft.com/office/officeart/2005/8/layout/list1"/>
    <dgm:cxn modelId="{5B472EF9-63BE-4681-A97B-A74B2565138E}" type="presParOf" srcId="{2E67D55E-F33D-46D7-AD06-3C9A3116C7D2}" destId="{638D617B-8D2B-4D6A-98DD-C3D0A896295E}" srcOrd="0" destOrd="0" presId="urn:microsoft.com/office/officeart/2005/8/layout/list1"/>
    <dgm:cxn modelId="{371F2C1B-9C07-433C-9786-C49763D062E5}" type="presParOf" srcId="{2E67D55E-F33D-46D7-AD06-3C9A3116C7D2}" destId="{89E312EB-99A3-440F-B369-73FE41BA566D}" srcOrd="1" destOrd="0" presId="urn:microsoft.com/office/officeart/2005/8/layout/list1"/>
    <dgm:cxn modelId="{1A145E2D-E2C7-47D2-946B-C406F45343FD}" type="presParOf" srcId="{E4ED12C3-C39B-401A-9B0F-AA1C9F7A17BE}" destId="{7FA23FC1-43F7-4762-892D-06AC08525A7E}" srcOrd="9" destOrd="0" presId="urn:microsoft.com/office/officeart/2005/8/layout/list1"/>
    <dgm:cxn modelId="{70F01143-9CA6-4665-A4ED-C3F9C19D6044}" type="presParOf" srcId="{E4ED12C3-C39B-401A-9B0F-AA1C9F7A17BE}" destId="{B6C122DD-458A-4AA5-85BB-DC1910C5B84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BC6BCE-9132-43A2-ACFD-2D26B05A7A9D}" type="doc">
      <dgm:prSet loTypeId="urn:microsoft.com/office/officeart/2005/8/layout/venn2" loCatId="relationship" qsTypeId="urn:microsoft.com/office/officeart/2005/8/quickstyle/simple4" qsCatId="simple" csTypeId="urn:microsoft.com/office/officeart/2005/8/colors/colorful2" csCatId="colorful" phldr="1"/>
      <dgm:spPr/>
      <dgm:t>
        <a:bodyPr/>
        <a:lstStyle/>
        <a:p>
          <a:endParaRPr lang="en-US"/>
        </a:p>
      </dgm:t>
    </dgm:pt>
    <dgm:pt modelId="{40F85773-D7A2-475C-BCB8-8E9F9EB745AD}">
      <dgm:prSet phldrT="[Text]" custT="1"/>
      <dgm:spPr/>
      <dgm:t>
        <a:bodyPr/>
        <a:lstStyle/>
        <a:p>
          <a:pPr marL="0" algn="ctr">
            <a:buNone/>
          </a:pPr>
          <a:r>
            <a:rPr lang="en-US" sz="1050" b="1" cap="none" spc="0">
              <a:ln w="0"/>
              <a:solidFill>
                <a:schemeClr val="bg2"/>
              </a:solidFill>
              <a:effectLst>
                <a:outerShdw blurRad="38100" dist="19050" dir="2700000" algn="tl" rotWithShape="0">
                  <a:schemeClr val="dk1">
                    <a:alpha val="40000"/>
                  </a:schemeClr>
                </a:outerShdw>
              </a:effectLst>
            </a:rPr>
            <a:t>SYSTEMIC</a:t>
          </a:r>
        </a:p>
      </dgm:t>
    </dgm:pt>
    <dgm:pt modelId="{DFB00A41-24D4-423A-AD4C-360883E3A4AB}" type="parTrans" cxnId="{D5F1201D-7208-4F92-83BB-1D610CCA0E7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BA65A73D-A7CC-467B-BFA0-CCCC77B22CFD}" type="sibTrans" cxnId="{D5F1201D-7208-4F92-83BB-1D610CCA0E7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4E1E09D9-02D7-4C16-857E-9DB46C9C9D0F}">
      <dgm:prSet custT="1"/>
      <dgm:spPr/>
      <dgm:t>
        <a:bodyPr/>
        <a:lstStyle/>
        <a:p>
          <a:pPr marL="0" indent="0" algn="ctr">
            <a:buNone/>
          </a:pPr>
          <a:r>
            <a:rPr lang="en-US" sz="900" b="0" cap="none" spc="0">
              <a:ln w="0"/>
              <a:solidFill>
                <a:schemeClr val="bg2"/>
              </a:solidFill>
              <a:effectLst>
                <a:outerShdw blurRad="38100" dist="19050" dir="2700000" algn="tl" rotWithShape="0">
                  <a:schemeClr val="dk1">
                    <a:alpha val="40000"/>
                  </a:schemeClr>
                </a:outerShdw>
              </a:effectLst>
            </a:rPr>
            <a:t>Systems that operate on policies. practices and other norms that create a hierarchy of one group and benefit from the oppression and exploitation of other groups.</a:t>
          </a:r>
        </a:p>
      </dgm:t>
    </dgm:pt>
    <dgm:pt modelId="{F87213E8-1C48-4689-BA07-D38F7FFC31A4}" type="parTrans" cxnId="{1D843490-A679-45B2-9DF1-EB1465EB4A1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72DFA30F-1151-4D65-BB85-8B74F0918AE6}" type="sibTrans" cxnId="{1D843490-A679-45B2-9DF1-EB1465EB4A1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A0B984C6-E5CB-4B70-87DF-9C140FCD5383}">
      <dgm:prSet custT="1"/>
      <dgm:spPr/>
      <dgm:t>
        <a:bodyPr/>
        <a:lstStyle/>
        <a:p>
          <a:pPr marL="0" algn="ctr">
            <a:buNone/>
          </a:pPr>
          <a:r>
            <a:rPr lang="en-US" sz="1050" b="1" cap="none" spc="0">
              <a:ln w="0"/>
              <a:solidFill>
                <a:schemeClr val="bg2"/>
              </a:solidFill>
              <a:effectLst>
                <a:outerShdw blurRad="38100" dist="19050" dir="2700000" algn="tl" rotWithShape="0">
                  <a:schemeClr val="dk1">
                    <a:alpha val="40000"/>
                  </a:schemeClr>
                </a:outerShdw>
              </a:effectLst>
            </a:rPr>
            <a:t>INSTITUTIONAL</a:t>
          </a:r>
        </a:p>
      </dgm:t>
    </dgm:pt>
    <dgm:pt modelId="{9DEF4ACA-57CF-4463-B62A-287A6F22BEEA}" type="parTrans" cxnId="{D8B5048A-A666-4217-9B77-8AA4F9A07E11}">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6AD3036E-1239-440C-B60B-A20E66266D4B}" type="sibTrans" cxnId="{D8B5048A-A666-4217-9B77-8AA4F9A07E11}">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0B4535EC-D2C6-42DE-ADA4-850B649F008A}">
      <dgm:prSet custT="1"/>
      <dgm:spPr/>
      <dgm:t>
        <a:bodyPr/>
        <a:lstStyle/>
        <a:p>
          <a:pPr marL="0" indent="0" algn="ctr">
            <a:buNone/>
          </a:pPr>
          <a:r>
            <a:rPr lang="en-US" sz="900" b="0" cap="none" spc="0">
              <a:ln w="0"/>
              <a:solidFill>
                <a:schemeClr val="bg2"/>
              </a:solidFill>
              <a:effectLst>
                <a:outerShdw blurRad="38100" dist="19050" dir="2700000" algn="tl" rotWithShape="0">
                  <a:schemeClr val="dk1">
                    <a:alpha val="40000"/>
                  </a:schemeClr>
                </a:outerShdw>
              </a:effectLst>
            </a:rPr>
            <a:t>Inequities, biases and privileges embedded in institutional cultures, policies, practices and programs in a way that—with or without intent—perpetuate oppression.</a:t>
          </a:r>
        </a:p>
      </dgm:t>
    </dgm:pt>
    <dgm:pt modelId="{0C71F6DC-8930-4DC3-B0AC-F7F2D0C08DC8}" type="parTrans" cxnId="{B8AB9923-2E35-46EE-9CFE-B808A3BF3107}">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4DEF2E51-F2E7-424C-9098-8033998094ED}" type="sibTrans" cxnId="{B8AB9923-2E35-46EE-9CFE-B808A3BF3107}">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A0CBB11B-3C61-4ED9-9C95-C53FAC29E8F4}">
      <dgm:prSet custT="1"/>
      <dgm:spPr/>
      <dgm:t>
        <a:bodyPr/>
        <a:lstStyle/>
        <a:p>
          <a:pPr marL="0" algn="ctr">
            <a:buNone/>
          </a:pPr>
          <a:r>
            <a:rPr lang="en-US" sz="1050" b="1" cap="none" spc="0">
              <a:ln w="0"/>
              <a:solidFill>
                <a:schemeClr val="bg2"/>
              </a:solidFill>
              <a:effectLst>
                <a:outerShdw blurRad="38100" dist="19050" dir="2700000" algn="tl" rotWithShape="0">
                  <a:schemeClr val="dk1">
                    <a:alpha val="40000"/>
                  </a:schemeClr>
                </a:outerShdw>
              </a:effectLst>
            </a:rPr>
            <a:t>INTERPERSONAL</a:t>
          </a:r>
        </a:p>
      </dgm:t>
    </dgm:pt>
    <dgm:pt modelId="{332A7603-DE41-4577-A855-CA07D1B4DD3A}" type="parTrans" cxnId="{34717400-B437-4ECE-9742-16603285577F}">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2CE78407-436F-4145-BA58-1A807AFEC280}" type="sibTrans" cxnId="{34717400-B437-4ECE-9742-16603285577F}">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B3477931-EB15-4400-A3D0-E379C4BA717F}">
      <dgm:prSet custT="1"/>
      <dgm:spPr/>
      <dgm:t>
        <a:bodyPr/>
        <a:lstStyle/>
        <a:p>
          <a:pPr marL="0" indent="0" algn="ctr">
            <a:buNone/>
          </a:pPr>
          <a:r>
            <a:rPr lang="en-US" sz="900" b="0" cap="none" spc="0">
              <a:ln w="0"/>
              <a:solidFill>
                <a:schemeClr val="bg2"/>
              </a:solidFill>
              <a:effectLst>
                <a:outerShdw blurRad="38100" dist="19050" dir="2700000" algn="tl" rotWithShape="0">
                  <a:schemeClr val="dk1">
                    <a:alpha val="40000"/>
                  </a:schemeClr>
                </a:outerShdw>
              </a:effectLst>
            </a:rPr>
            <a:t>The interaction between individuals—within and across different groups—that are an expression of bias and/or prejudice.</a:t>
          </a:r>
        </a:p>
      </dgm:t>
    </dgm:pt>
    <dgm:pt modelId="{B059AE92-3990-44AC-AF9E-6CD07BAF5512}" type="parTrans" cxnId="{40D26580-F4DF-4B26-B1B0-C1DA03F3F1D1}">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6B263CFE-EE37-4816-A74A-5D2528ECB23B}" type="sibTrans" cxnId="{40D26580-F4DF-4B26-B1B0-C1DA03F3F1D1}">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847E73B6-8D52-42A7-A291-248A2D6BA1B3}">
      <dgm:prSet custT="1"/>
      <dgm:spPr/>
      <dgm:t>
        <a:bodyPr/>
        <a:lstStyle/>
        <a:p>
          <a:pPr marL="0" algn="ctr">
            <a:buNone/>
          </a:pPr>
          <a:r>
            <a:rPr lang="en-US" sz="1050" b="1" cap="none" spc="0">
              <a:ln w="0"/>
              <a:solidFill>
                <a:schemeClr val="bg2"/>
              </a:solidFill>
              <a:effectLst>
                <a:outerShdw blurRad="38100" dist="19050" dir="2700000" algn="tl" rotWithShape="0">
                  <a:schemeClr val="dk1">
                    <a:alpha val="40000"/>
                  </a:schemeClr>
                </a:outerShdw>
              </a:effectLst>
            </a:rPr>
            <a:t>INDIVIDUAL</a:t>
          </a:r>
        </a:p>
      </dgm:t>
    </dgm:pt>
    <dgm:pt modelId="{A1651436-09BE-4825-A778-89D50F626BD4}" type="parTrans" cxnId="{AA03B497-9CD0-4E7D-9C1F-23D8D83A3E1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A96E405A-A8DB-4533-8AF4-BEE6CC2B0F98}" type="sibTrans" cxnId="{AA03B497-9CD0-4E7D-9C1F-23D8D83A3E18}">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3BCDD5C7-ADFF-4CB2-B83D-1B9F977EB0BA}">
      <dgm:prSet custT="1"/>
      <dgm:spPr/>
      <dgm:t>
        <a:bodyPr/>
        <a:lstStyle/>
        <a:p>
          <a:pPr marL="0" indent="0" algn="ctr">
            <a:buNone/>
          </a:pPr>
          <a:r>
            <a:rPr lang="en-US" sz="900" b="0" cap="none" spc="0">
              <a:ln w="0"/>
              <a:solidFill>
                <a:schemeClr val="bg2"/>
              </a:solidFill>
              <a:effectLst>
                <a:outerShdw blurRad="38100" dist="19050" dir="2700000" algn="tl" rotWithShape="0">
                  <a:schemeClr val="dk1">
                    <a:alpha val="40000"/>
                  </a:schemeClr>
                </a:outerShdw>
              </a:effectLst>
            </a:rPr>
            <a:t>A person’s beliefs, prejudices, experiences and actions (conscious or unconscious internalized or externalized) that perpetuate and/or are a result of oppression.</a:t>
          </a:r>
        </a:p>
      </dgm:t>
    </dgm:pt>
    <dgm:pt modelId="{6FA0F301-7D68-41C6-BED2-D82F69579333}" type="parTrans" cxnId="{9E5820F1-4C25-471B-BE6C-5D5849DFB6C4}">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26376A27-2529-496B-BA15-B0778AA06B55}" type="sibTrans" cxnId="{9E5820F1-4C25-471B-BE6C-5D5849DFB6C4}">
      <dgm:prSet/>
      <dgm:spPr/>
      <dgm:t>
        <a:bodyPr/>
        <a:lstStyle/>
        <a:p>
          <a:pPr algn="ctr"/>
          <a:endParaRPr lang="en-US" b="0" cap="none" spc="0">
            <a:ln w="0"/>
            <a:solidFill>
              <a:schemeClr val="bg2"/>
            </a:solidFill>
            <a:effectLst>
              <a:outerShdw blurRad="38100" dist="19050" dir="2700000" algn="tl" rotWithShape="0">
                <a:schemeClr val="dk1">
                  <a:alpha val="40000"/>
                </a:schemeClr>
              </a:outerShdw>
            </a:effectLst>
          </a:endParaRPr>
        </a:p>
      </dgm:t>
    </dgm:pt>
    <dgm:pt modelId="{FE7CCB5C-6647-4077-98F1-B632BEB894B1}" type="pres">
      <dgm:prSet presAssocID="{16BC6BCE-9132-43A2-ACFD-2D26B05A7A9D}" presName="Name0" presStyleCnt="0">
        <dgm:presLayoutVars>
          <dgm:chMax val="7"/>
          <dgm:resizeHandles val="exact"/>
        </dgm:presLayoutVars>
      </dgm:prSet>
      <dgm:spPr/>
    </dgm:pt>
    <dgm:pt modelId="{D46084E1-BF99-4398-93C9-DC6D97B01925}" type="pres">
      <dgm:prSet presAssocID="{16BC6BCE-9132-43A2-ACFD-2D26B05A7A9D}" presName="comp1" presStyleCnt="0"/>
      <dgm:spPr/>
    </dgm:pt>
    <dgm:pt modelId="{6161A087-1C30-4D20-B250-3D07D401A962}" type="pres">
      <dgm:prSet presAssocID="{16BC6BCE-9132-43A2-ACFD-2D26B05A7A9D}" presName="circle1" presStyleLbl="node1" presStyleIdx="0" presStyleCnt="4"/>
      <dgm:spPr/>
    </dgm:pt>
    <dgm:pt modelId="{0F2744F8-D963-48BD-943E-88E7480157B7}" type="pres">
      <dgm:prSet presAssocID="{16BC6BCE-9132-43A2-ACFD-2D26B05A7A9D}" presName="c1text" presStyleLbl="node1" presStyleIdx="0" presStyleCnt="4">
        <dgm:presLayoutVars>
          <dgm:bulletEnabled val="1"/>
        </dgm:presLayoutVars>
      </dgm:prSet>
      <dgm:spPr/>
    </dgm:pt>
    <dgm:pt modelId="{38E82A0C-337C-4A8C-9BA1-1E1DAAAA82D9}" type="pres">
      <dgm:prSet presAssocID="{16BC6BCE-9132-43A2-ACFD-2D26B05A7A9D}" presName="comp2" presStyleCnt="0"/>
      <dgm:spPr/>
    </dgm:pt>
    <dgm:pt modelId="{935B2346-5AD2-4383-8481-AB5F53EC3DF2}" type="pres">
      <dgm:prSet presAssocID="{16BC6BCE-9132-43A2-ACFD-2D26B05A7A9D}" presName="circle2" presStyleLbl="node1" presStyleIdx="1" presStyleCnt="4" custScaleX="93750" custScaleY="96023" custLinFactNeighborX="0" custLinFactNeighborY="2105"/>
      <dgm:spPr/>
    </dgm:pt>
    <dgm:pt modelId="{C4A96324-3944-49BE-892B-27DEB03EB9CD}" type="pres">
      <dgm:prSet presAssocID="{16BC6BCE-9132-43A2-ACFD-2D26B05A7A9D}" presName="c2text" presStyleLbl="node1" presStyleIdx="1" presStyleCnt="4">
        <dgm:presLayoutVars>
          <dgm:bulletEnabled val="1"/>
        </dgm:presLayoutVars>
      </dgm:prSet>
      <dgm:spPr/>
    </dgm:pt>
    <dgm:pt modelId="{8594C242-7992-4E2E-8F40-94DF51DA7946}" type="pres">
      <dgm:prSet presAssocID="{16BC6BCE-9132-43A2-ACFD-2D26B05A7A9D}" presName="comp3" presStyleCnt="0"/>
      <dgm:spPr/>
    </dgm:pt>
    <dgm:pt modelId="{D15E6C19-9C8E-4E39-B546-2482B8560BAC}" type="pres">
      <dgm:prSet presAssocID="{16BC6BCE-9132-43A2-ACFD-2D26B05A7A9D}" presName="circle3" presStyleLbl="node1" presStyleIdx="2" presStyleCnt="4" custScaleX="87121" custScaleY="89394" custLinFactNeighborX="1894" custLinFactNeighborY="5682"/>
      <dgm:spPr/>
    </dgm:pt>
    <dgm:pt modelId="{FF8308B9-E787-44C5-B448-BD9170314EF4}" type="pres">
      <dgm:prSet presAssocID="{16BC6BCE-9132-43A2-ACFD-2D26B05A7A9D}" presName="c3text" presStyleLbl="node1" presStyleIdx="2" presStyleCnt="4">
        <dgm:presLayoutVars>
          <dgm:bulletEnabled val="1"/>
        </dgm:presLayoutVars>
      </dgm:prSet>
      <dgm:spPr/>
    </dgm:pt>
    <dgm:pt modelId="{E177439F-870D-4D56-9219-76766BC8EE56}" type="pres">
      <dgm:prSet presAssocID="{16BC6BCE-9132-43A2-ACFD-2D26B05A7A9D}" presName="comp4" presStyleCnt="0"/>
      <dgm:spPr/>
    </dgm:pt>
    <dgm:pt modelId="{077F1B9F-46FD-4908-A508-3D4C25B3746E}" type="pres">
      <dgm:prSet presAssocID="{16BC6BCE-9132-43A2-ACFD-2D26B05A7A9D}" presName="circle4" presStyleLbl="node1" presStyleIdx="3" presStyleCnt="4" custScaleX="90909" custScaleY="87500" custLinFactNeighborX="2841" custLinFactNeighborY="5682"/>
      <dgm:spPr/>
    </dgm:pt>
    <dgm:pt modelId="{15851F49-E65A-4D99-B2C6-85192AC90A67}" type="pres">
      <dgm:prSet presAssocID="{16BC6BCE-9132-43A2-ACFD-2D26B05A7A9D}" presName="c4text" presStyleLbl="node1" presStyleIdx="3" presStyleCnt="4">
        <dgm:presLayoutVars>
          <dgm:bulletEnabled val="1"/>
        </dgm:presLayoutVars>
      </dgm:prSet>
      <dgm:spPr/>
    </dgm:pt>
  </dgm:ptLst>
  <dgm:cxnLst>
    <dgm:cxn modelId="{34717400-B437-4ECE-9742-16603285577F}" srcId="{16BC6BCE-9132-43A2-ACFD-2D26B05A7A9D}" destId="{A0CBB11B-3C61-4ED9-9C95-C53FAC29E8F4}" srcOrd="2" destOrd="0" parTransId="{332A7603-DE41-4577-A855-CA07D1B4DD3A}" sibTransId="{2CE78407-436F-4145-BA58-1A807AFEC280}"/>
    <dgm:cxn modelId="{D5F1201D-7208-4F92-83BB-1D610CCA0E78}" srcId="{16BC6BCE-9132-43A2-ACFD-2D26B05A7A9D}" destId="{40F85773-D7A2-475C-BCB8-8E9F9EB745AD}" srcOrd="0" destOrd="0" parTransId="{DFB00A41-24D4-423A-AD4C-360883E3A4AB}" sibTransId="{BA65A73D-A7CC-467B-BFA0-CCCC77B22CFD}"/>
    <dgm:cxn modelId="{B8AB9923-2E35-46EE-9CFE-B808A3BF3107}" srcId="{A0B984C6-E5CB-4B70-87DF-9C140FCD5383}" destId="{0B4535EC-D2C6-42DE-ADA4-850B649F008A}" srcOrd="0" destOrd="0" parTransId="{0C71F6DC-8930-4DC3-B0AC-F7F2D0C08DC8}" sibTransId="{4DEF2E51-F2E7-424C-9098-8033998094ED}"/>
    <dgm:cxn modelId="{7620192C-7748-43DB-8849-C260BBE78942}" type="presOf" srcId="{40F85773-D7A2-475C-BCB8-8E9F9EB745AD}" destId="{0F2744F8-D963-48BD-943E-88E7480157B7}" srcOrd="1" destOrd="0" presId="urn:microsoft.com/office/officeart/2005/8/layout/venn2"/>
    <dgm:cxn modelId="{F5FB9935-B076-4FCC-9DCC-59AEAD15CCA5}" type="presOf" srcId="{B3477931-EB15-4400-A3D0-E379C4BA717F}" destId="{D15E6C19-9C8E-4E39-B546-2482B8560BAC}" srcOrd="0" destOrd="1" presId="urn:microsoft.com/office/officeart/2005/8/layout/venn2"/>
    <dgm:cxn modelId="{07C7C65E-B784-4984-80CE-E6C6ED026101}" type="presOf" srcId="{3BCDD5C7-ADFF-4CB2-B83D-1B9F977EB0BA}" destId="{077F1B9F-46FD-4908-A508-3D4C25B3746E}" srcOrd="0" destOrd="1" presId="urn:microsoft.com/office/officeart/2005/8/layout/venn2"/>
    <dgm:cxn modelId="{DE2AD969-A241-4C3B-B2C6-8D643602608F}" type="presOf" srcId="{4E1E09D9-02D7-4C16-857E-9DB46C9C9D0F}" destId="{6161A087-1C30-4D20-B250-3D07D401A962}" srcOrd="0" destOrd="1" presId="urn:microsoft.com/office/officeart/2005/8/layout/venn2"/>
    <dgm:cxn modelId="{C052336A-782E-45D9-A6EA-3B289DF9D316}" type="presOf" srcId="{3BCDD5C7-ADFF-4CB2-B83D-1B9F977EB0BA}" destId="{15851F49-E65A-4D99-B2C6-85192AC90A67}" srcOrd="1" destOrd="1" presId="urn:microsoft.com/office/officeart/2005/8/layout/venn2"/>
    <dgm:cxn modelId="{C03A076C-00E5-4810-84E6-8E78CCA95EA5}" type="presOf" srcId="{B3477931-EB15-4400-A3D0-E379C4BA717F}" destId="{FF8308B9-E787-44C5-B448-BD9170314EF4}" srcOrd="1" destOrd="1" presId="urn:microsoft.com/office/officeart/2005/8/layout/venn2"/>
    <dgm:cxn modelId="{B494F457-DFB3-492D-A85E-61C5125D0A48}" type="presOf" srcId="{847E73B6-8D52-42A7-A291-248A2D6BA1B3}" destId="{15851F49-E65A-4D99-B2C6-85192AC90A67}" srcOrd="1" destOrd="0" presId="urn:microsoft.com/office/officeart/2005/8/layout/venn2"/>
    <dgm:cxn modelId="{F4E31A7B-EF69-486C-8999-FDF52C2875D5}" type="presOf" srcId="{4E1E09D9-02D7-4C16-857E-9DB46C9C9D0F}" destId="{0F2744F8-D963-48BD-943E-88E7480157B7}" srcOrd="1" destOrd="1" presId="urn:microsoft.com/office/officeart/2005/8/layout/venn2"/>
    <dgm:cxn modelId="{40D26580-F4DF-4B26-B1B0-C1DA03F3F1D1}" srcId="{A0CBB11B-3C61-4ED9-9C95-C53FAC29E8F4}" destId="{B3477931-EB15-4400-A3D0-E379C4BA717F}" srcOrd="0" destOrd="0" parTransId="{B059AE92-3990-44AC-AF9E-6CD07BAF5512}" sibTransId="{6B263CFE-EE37-4816-A74A-5D2528ECB23B}"/>
    <dgm:cxn modelId="{D8B5048A-A666-4217-9B77-8AA4F9A07E11}" srcId="{16BC6BCE-9132-43A2-ACFD-2D26B05A7A9D}" destId="{A0B984C6-E5CB-4B70-87DF-9C140FCD5383}" srcOrd="1" destOrd="0" parTransId="{9DEF4ACA-57CF-4463-B62A-287A6F22BEEA}" sibTransId="{6AD3036E-1239-440C-B60B-A20E66266D4B}"/>
    <dgm:cxn modelId="{A8C9108C-CD14-40E0-A4A9-B029548389F3}" type="presOf" srcId="{A0B984C6-E5CB-4B70-87DF-9C140FCD5383}" destId="{C4A96324-3944-49BE-892B-27DEB03EB9CD}" srcOrd="1" destOrd="0" presId="urn:microsoft.com/office/officeart/2005/8/layout/venn2"/>
    <dgm:cxn modelId="{1D843490-A679-45B2-9DF1-EB1465EB4A18}" srcId="{40F85773-D7A2-475C-BCB8-8E9F9EB745AD}" destId="{4E1E09D9-02D7-4C16-857E-9DB46C9C9D0F}" srcOrd="0" destOrd="0" parTransId="{F87213E8-1C48-4689-BA07-D38F7FFC31A4}" sibTransId="{72DFA30F-1151-4D65-BB85-8B74F0918AE6}"/>
    <dgm:cxn modelId="{1E682B96-2293-4CE4-8441-09F4F906ACB3}" type="presOf" srcId="{A0CBB11B-3C61-4ED9-9C95-C53FAC29E8F4}" destId="{FF8308B9-E787-44C5-B448-BD9170314EF4}" srcOrd="1" destOrd="0" presId="urn:microsoft.com/office/officeart/2005/8/layout/venn2"/>
    <dgm:cxn modelId="{AA03B497-9CD0-4E7D-9C1F-23D8D83A3E18}" srcId="{16BC6BCE-9132-43A2-ACFD-2D26B05A7A9D}" destId="{847E73B6-8D52-42A7-A291-248A2D6BA1B3}" srcOrd="3" destOrd="0" parTransId="{A1651436-09BE-4825-A778-89D50F626BD4}" sibTransId="{A96E405A-A8DB-4533-8AF4-BEE6CC2B0F98}"/>
    <dgm:cxn modelId="{183EC89F-DFC0-4A57-A717-FC6229ECED1C}" type="presOf" srcId="{A0B984C6-E5CB-4B70-87DF-9C140FCD5383}" destId="{935B2346-5AD2-4383-8481-AB5F53EC3DF2}" srcOrd="0" destOrd="0" presId="urn:microsoft.com/office/officeart/2005/8/layout/venn2"/>
    <dgm:cxn modelId="{8F7407A5-9C7A-46C9-AFBC-83405B14AF7E}" type="presOf" srcId="{0B4535EC-D2C6-42DE-ADA4-850B649F008A}" destId="{C4A96324-3944-49BE-892B-27DEB03EB9CD}" srcOrd="1" destOrd="1" presId="urn:microsoft.com/office/officeart/2005/8/layout/venn2"/>
    <dgm:cxn modelId="{9C514FA7-5295-48C6-B2D2-F772D4D675AC}" type="presOf" srcId="{0B4535EC-D2C6-42DE-ADA4-850B649F008A}" destId="{935B2346-5AD2-4383-8481-AB5F53EC3DF2}" srcOrd="0" destOrd="1" presId="urn:microsoft.com/office/officeart/2005/8/layout/venn2"/>
    <dgm:cxn modelId="{44EF4EC1-06A3-46DC-AC2D-EA3B927AEF42}" type="presOf" srcId="{16BC6BCE-9132-43A2-ACFD-2D26B05A7A9D}" destId="{FE7CCB5C-6647-4077-98F1-B632BEB894B1}" srcOrd="0" destOrd="0" presId="urn:microsoft.com/office/officeart/2005/8/layout/venn2"/>
    <dgm:cxn modelId="{9EF6CBDB-0628-4E83-954A-12B794BA6DC0}" type="presOf" srcId="{A0CBB11B-3C61-4ED9-9C95-C53FAC29E8F4}" destId="{D15E6C19-9C8E-4E39-B546-2482B8560BAC}" srcOrd="0" destOrd="0" presId="urn:microsoft.com/office/officeart/2005/8/layout/venn2"/>
    <dgm:cxn modelId="{9E5820F1-4C25-471B-BE6C-5D5849DFB6C4}" srcId="{847E73B6-8D52-42A7-A291-248A2D6BA1B3}" destId="{3BCDD5C7-ADFF-4CB2-B83D-1B9F977EB0BA}" srcOrd="0" destOrd="0" parTransId="{6FA0F301-7D68-41C6-BED2-D82F69579333}" sibTransId="{26376A27-2529-496B-BA15-B0778AA06B55}"/>
    <dgm:cxn modelId="{5FFC8CF4-4C91-4431-BF5F-ED9FBEF580C5}" type="presOf" srcId="{847E73B6-8D52-42A7-A291-248A2D6BA1B3}" destId="{077F1B9F-46FD-4908-A508-3D4C25B3746E}" srcOrd="0" destOrd="0" presId="urn:microsoft.com/office/officeart/2005/8/layout/venn2"/>
    <dgm:cxn modelId="{3FABCCFB-1460-4CF6-8A9A-E8B4149F2FEB}" type="presOf" srcId="{40F85773-D7A2-475C-BCB8-8E9F9EB745AD}" destId="{6161A087-1C30-4D20-B250-3D07D401A962}" srcOrd="0" destOrd="0" presId="urn:microsoft.com/office/officeart/2005/8/layout/venn2"/>
    <dgm:cxn modelId="{8179AA34-EDA6-44A0-A7BF-BBBB4BA53FAE}" type="presParOf" srcId="{FE7CCB5C-6647-4077-98F1-B632BEB894B1}" destId="{D46084E1-BF99-4398-93C9-DC6D97B01925}" srcOrd="0" destOrd="0" presId="urn:microsoft.com/office/officeart/2005/8/layout/venn2"/>
    <dgm:cxn modelId="{F48426F8-3ABF-4093-A3A8-E2D1B2CEBCAF}" type="presParOf" srcId="{D46084E1-BF99-4398-93C9-DC6D97B01925}" destId="{6161A087-1C30-4D20-B250-3D07D401A962}" srcOrd="0" destOrd="0" presId="urn:microsoft.com/office/officeart/2005/8/layout/venn2"/>
    <dgm:cxn modelId="{6F742C80-F5F2-4B41-9C3D-2A0435EBE990}" type="presParOf" srcId="{D46084E1-BF99-4398-93C9-DC6D97B01925}" destId="{0F2744F8-D963-48BD-943E-88E7480157B7}" srcOrd="1" destOrd="0" presId="urn:microsoft.com/office/officeart/2005/8/layout/venn2"/>
    <dgm:cxn modelId="{0FB8C958-FF4F-43F9-B59D-9A2001BEB42D}" type="presParOf" srcId="{FE7CCB5C-6647-4077-98F1-B632BEB894B1}" destId="{38E82A0C-337C-4A8C-9BA1-1E1DAAAA82D9}" srcOrd="1" destOrd="0" presId="urn:microsoft.com/office/officeart/2005/8/layout/venn2"/>
    <dgm:cxn modelId="{1521C9CC-BB86-409B-85A2-374CEBA83ACA}" type="presParOf" srcId="{38E82A0C-337C-4A8C-9BA1-1E1DAAAA82D9}" destId="{935B2346-5AD2-4383-8481-AB5F53EC3DF2}" srcOrd="0" destOrd="0" presId="urn:microsoft.com/office/officeart/2005/8/layout/venn2"/>
    <dgm:cxn modelId="{E6BC2255-4E6E-421E-A7CC-C51432B0EFFB}" type="presParOf" srcId="{38E82A0C-337C-4A8C-9BA1-1E1DAAAA82D9}" destId="{C4A96324-3944-49BE-892B-27DEB03EB9CD}" srcOrd="1" destOrd="0" presId="urn:microsoft.com/office/officeart/2005/8/layout/venn2"/>
    <dgm:cxn modelId="{36334A0E-B092-4389-B599-6A149AAAE3F7}" type="presParOf" srcId="{FE7CCB5C-6647-4077-98F1-B632BEB894B1}" destId="{8594C242-7992-4E2E-8F40-94DF51DA7946}" srcOrd="2" destOrd="0" presId="urn:microsoft.com/office/officeart/2005/8/layout/venn2"/>
    <dgm:cxn modelId="{765F3640-C0C1-4CFC-AAFB-62FEEFE555F5}" type="presParOf" srcId="{8594C242-7992-4E2E-8F40-94DF51DA7946}" destId="{D15E6C19-9C8E-4E39-B546-2482B8560BAC}" srcOrd="0" destOrd="0" presId="urn:microsoft.com/office/officeart/2005/8/layout/venn2"/>
    <dgm:cxn modelId="{4DB5CB6B-4076-4451-88EB-061C32420CE3}" type="presParOf" srcId="{8594C242-7992-4E2E-8F40-94DF51DA7946}" destId="{FF8308B9-E787-44C5-B448-BD9170314EF4}" srcOrd="1" destOrd="0" presId="urn:microsoft.com/office/officeart/2005/8/layout/venn2"/>
    <dgm:cxn modelId="{ACD1928A-70EF-4364-9E8A-FF7CCC8BF411}" type="presParOf" srcId="{FE7CCB5C-6647-4077-98F1-B632BEB894B1}" destId="{E177439F-870D-4D56-9219-76766BC8EE56}" srcOrd="3" destOrd="0" presId="urn:microsoft.com/office/officeart/2005/8/layout/venn2"/>
    <dgm:cxn modelId="{496204F6-8D86-4010-B3F2-C1DD231380AE}" type="presParOf" srcId="{E177439F-870D-4D56-9219-76766BC8EE56}" destId="{077F1B9F-46FD-4908-A508-3D4C25B3746E}" srcOrd="0" destOrd="0" presId="urn:microsoft.com/office/officeart/2005/8/layout/venn2"/>
    <dgm:cxn modelId="{B69C1589-4DB9-4EF7-B480-68FD3FA878F2}" type="presParOf" srcId="{E177439F-870D-4D56-9219-76766BC8EE56}" destId="{15851F49-E65A-4D99-B2C6-85192AC90A6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E6F5F3-19CC-41DF-B00E-07A15E9E240D}"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C85848FE-99B7-4C4C-98E1-7F842E16FB77}">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Cultural Sensitivity</a:t>
          </a:r>
        </a:p>
      </dgm:t>
    </dgm:pt>
    <dgm:pt modelId="{A6DAB90D-5945-4410-9C2D-D30859A79C64}" type="parTrans" cxnId="{18FB8A64-3A7A-432D-821F-C8F1DCCDB12E}">
      <dgm:prSet/>
      <dgm:spPr/>
      <dgm:t>
        <a:bodyPr/>
        <a:lstStyle/>
        <a:p>
          <a:endParaRPr lang="en-US"/>
        </a:p>
      </dgm:t>
    </dgm:pt>
    <dgm:pt modelId="{C67BC03A-9C0E-4D0E-952A-B7D183B36A69}" type="sibTrans" cxnId="{18FB8A64-3A7A-432D-821F-C8F1DCCDB12E}">
      <dgm:prSet/>
      <dgm:spPr/>
      <dgm:t>
        <a:bodyPr/>
        <a:lstStyle/>
        <a:p>
          <a:endParaRPr lang="en-US"/>
        </a:p>
      </dgm:t>
    </dgm:pt>
    <dgm:pt modelId="{CDBFB5E6-FF9B-4ABF-8BC5-92C326506FFD}">
      <dgm:prSet custT="1">
        <dgm:style>
          <a:lnRef idx="1">
            <a:schemeClr val="accent1"/>
          </a:lnRef>
          <a:fillRef idx="2">
            <a:schemeClr val="accent1"/>
          </a:fillRef>
          <a:effectRef idx="1">
            <a:schemeClr val="accent1"/>
          </a:effectRef>
          <a:fontRef idx="minor">
            <a:schemeClr val="dk1"/>
          </a:fontRef>
        </dgm:style>
      </dgm:prSe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000" kern="1200">
              <a:latin typeface="Century Gothic" panose="020B0502020202020204"/>
              <a:ea typeface="+mn-ea"/>
              <a:cs typeface="+mn-cs"/>
            </a:rPr>
            <a:t>Cultural Awareness</a:t>
          </a:r>
        </a:p>
      </dgm:t>
    </dgm:pt>
    <dgm:pt modelId="{BC71F5C6-221D-4A9F-89EF-28DB7428A21A}" type="parTrans" cxnId="{2AACFC8F-D5C3-4A06-92BB-DC137A6F60FE}">
      <dgm:prSet/>
      <dgm:spPr/>
      <dgm:t>
        <a:bodyPr/>
        <a:lstStyle/>
        <a:p>
          <a:endParaRPr lang="en-US"/>
        </a:p>
      </dgm:t>
    </dgm:pt>
    <dgm:pt modelId="{7F385BDC-B110-4A89-BF04-B0049A21255A}" type="sibTrans" cxnId="{2AACFC8F-D5C3-4A06-92BB-DC137A6F60FE}">
      <dgm:prSet/>
      <dgm:spPr/>
      <dgm:t>
        <a:bodyPr/>
        <a:lstStyle/>
        <a:p>
          <a:endParaRPr lang="en-US"/>
        </a:p>
      </dgm:t>
    </dgm:pt>
    <dgm:pt modelId="{A60FFBB1-C8E4-48A7-A470-41B20BF9FAE5}">
      <dgm:prSet custT="1">
        <dgm:style>
          <a:lnRef idx="1">
            <a:schemeClr val="accent4"/>
          </a:lnRef>
          <a:fillRef idx="2">
            <a:schemeClr val="accent4"/>
          </a:fillRef>
          <a:effectRef idx="1">
            <a:schemeClr val="accent4"/>
          </a:effectRef>
          <a:fontRef idx="minor">
            <a:schemeClr val="dk1"/>
          </a:fontRef>
        </dgm:style>
      </dgm:prSet>
      <dgm:spPr/>
      <dgm:t>
        <a:bodyPr spcFirstLastPara="0" vert="horz" wrap="square" lIns="91440" tIns="91440" rIns="91440" bIns="91440" numCol="1" spcCol="1270" anchor="ctr" anchorCtr="0"/>
        <a:lstStyle/>
        <a:p>
          <a:r>
            <a:rPr lang="en-US" sz="2000" kern="1200" dirty="0">
              <a:latin typeface="Century Gothic" panose="020B0502020202020204"/>
              <a:ea typeface="+mn-ea"/>
              <a:cs typeface="+mn-cs"/>
            </a:rPr>
            <a:t>Cultural Humility</a:t>
          </a:r>
        </a:p>
      </dgm:t>
    </dgm:pt>
    <dgm:pt modelId="{EAD8A77D-69CC-4E6F-A3F7-3E4C9302C06A}" type="parTrans" cxnId="{AA587C07-697C-46AD-B5AE-79F927DF4B68}">
      <dgm:prSet/>
      <dgm:spPr/>
      <dgm:t>
        <a:bodyPr/>
        <a:lstStyle/>
        <a:p>
          <a:endParaRPr lang="en-US"/>
        </a:p>
      </dgm:t>
    </dgm:pt>
    <dgm:pt modelId="{45B130A9-FA43-4C59-808B-89ACB6157272}" type="sibTrans" cxnId="{AA587C07-697C-46AD-B5AE-79F927DF4B68}">
      <dgm:prSet/>
      <dgm:spPr/>
      <dgm:t>
        <a:bodyPr/>
        <a:lstStyle/>
        <a:p>
          <a:endParaRPr lang="en-US"/>
        </a:p>
      </dgm:t>
    </dgm:pt>
    <dgm:pt modelId="{3A755F48-0FC3-42D9-A5FD-2DBA28B9F54B}">
      <dgm:prSet custT="1">
        <dgm:style>
          <a:lnRef idx="1">
            <a:schemeClr val="accent2"/>
          </a:lnRef>
          <a:fillRef idx="2">
            <a:schemeClr val="accent2"/>
          </a:fillRef>
          <a:effectRef idx="1">
            <a:schemeClr val="accent2"/>
          </a:effectRef>
          <a:fontRef idx="minor">
            <a:schemeClr val="dk1"/>
          </a:fontRef>
        </dgm:style>
      </dgm:prSe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000" kern="1200">
              <a:latin typeface="Century Gothic" panose="020B0502020202020204"/>
              <a:ea typeface="+mn-ea"/>
              <a:cs typeface="+mn-cs"/>
            </a:rPr>
            <a:t>Cultural Competence</a:t>
          </a:r>
        </a:p>
      </dgm:t>
    </dgm:pt>
    <dgm:pt modelId="{9F3C95B1-5FDA-4998-A007-6C892CDFECA7}" type="parTrans" cxnId="{FECD7D6C-1D4A-4EB3-A4B5-8501FC577670}">
      <dgm:prSet/>
      <dgm:spPr/>
      <dgm:t>
        <a:bodyPr/>
        <a:lstStyle/>
        <a:p>
          <a:endParaRPr lang="en-US"/>
        </a:p>
      </dgm:t>
    </dgm:pt>
    <dgm:pt modelId="{0F8AD567-D0A7-43F1-8C47-405CFED7F59C}" type="sibTrans" cxnId="{FECD7D6C-1D4A-4EB3-A4B5-8501FC577670}">
      <dgm:prSet/>
      <dgm:spPr/>
      <dgm:t>
        <a:bodyPr/>
        <a:lstStyle/>
        <a:p>
          <a:endParaRPr lang="en-US"/>
        </a:p>
      </dgm:t>
    </dgm:pt>
    <dgm:pt modelId="{A4C522D2-824B-4F8D-8C63-46012A3D9830}">
      <dgm:prSet>
        <dgm:style>
          <a:lnRef idx="1">
            <a:schemeClr val="accent3"/>
          </a:lnRef>
          <a:fillRef idx="2">
            <a:schemeClr val="accent3"/>
          </a:fillRef>
          <a:effectRef idx="1">
            <a:schemeClr val="accent3"/>
          </a:effectRef>
          <a:fontRef idx="minor">
            <a:schemeClr val="dk1"/>
          </a:fontRef>
        </dgm:style>
      </dgm:prSet>
      <dgm:spPr>
        <a:solidFill>
          <a:schemeClr val="bg2">
            <a:lumMod val="20000"/>
            <a:lumOff val="80000"/>
          </a:schemeClr>
        </a:solidFill>
        <a:ln>
          <a:solidFill>
            <a:schemeClr val="bg2">
              <a:lumMod val="75000"/>
            </a:schemeClr>
          </a:solidFill>
        </a:ln>
      </dgm:spPr>
      <dgm:t>
        <a:bodyPr/>
        <a:lstStyle/>
        <a:p>
          <a:pPr marL="0" indent="0">
            <a:buNone/>
          </a:pPr>
          <a:r>
            <a:rPr lang="en-US" dirty="0"/>
            <a:t>Putting knowledge and understanding into action, so one can actively operate in different cultural contexts.</a:t>
          </a:r>
          <a:r>
            <a:rPr lang="en-US" baseline="30000" dirty="0"/>
            <a:t>3</a:t>
          </a:r>
          <a:endParaRPr lang="en-US" dirty="0"/>
        </a:p>
      </dgm:t>
    </dgm:pt>
    <dgm:pt modelId="{7A2CBE63-4317-4D37-80BC-CA62FED4CAF3}" type="parTrans" cxnId="{ACFDC6CD-02DA-45B4-B007-E0A89B59C23B}">
      <dgm:prSet/>
      <dgm:spPr>
        <a:ln>
          <a:solidFill>
            <a:schemeClr val="bg2">
              <a:lumMod val="40000"/>
              <a:lumOff val="60000"/>
            </a:schemeClr>
          </a:solidFill>
        </a:ln>
      </dgm:spPr>
      <dgm:t>
        <a:bodyPr/>
        <a:lstStyle/>
        <a:p>
          <a:endParaRPr lang="en-US"/>
        </a:p>
      </dgm:t>
    </dgm:pt>
    <dgm:pt modelId="{FFD220B9-FBA9-43D1-8004-C4A0BDAFBA58}" type="sibTrans" cxnId="{ACFDC6CD-02DA-45B4-B007-E0A89B59C23B}">
      <dgm:prSet/>
      <dgm:spPr/>
      <dgm:t>
        <a:bodyPr/>
        <a:lstStyle/>
        <a:p>
          <a:endParaRPr lang="en-US"/>
        </a:p>
      </dgm:t>
    </dgm:pt>
    <dgm:pt modelId="{89ED0F16-4786-47EC-A9AC-037CCB3B86A9}">
      <dgm:prSet>
        <dgm:style>
          <a:lnRef idx="1">
            <a:schemeClr val="accent3"/>
          </a:lnRef>
          <a:fillRef idx="2">
            <a:schemeClr val="accent3"/>
          </a:fillRef>
          <a:effectRef idx="1">
            <a:schemeClr val="accent3"/>
          </a:effectRef>
          <a:fontRef idx="minor">
            <a:schemeClr val="dk1"/>
          </a:fontRef>
        </dgm:style>
      </dgm:prSet>
      <dgm:spPr>
        <a:solidFill>
          <a:schemeClr val="accent6">
            <a:lumMod val="40000"/>
            <a:lumOff val="60000"/>
          </a:schemeClr>
        </a:solidFill>
        <a:ln>
          <a:solidFill>
            <a:schemeClr val="accent6">
              <a:lumMod val="50000"/>
            </a:schemeClr>
          </a:solidFill>
        </a:ln>
      </dgm:spPr>
      <dgm:t>
        <a:bodyPr/>
        <a:lstStyle/>
        <a:p>
          <a:pPr marL="0" indent="0">
            <a:buNone/>
          </a:pPr>
          <a:r>
            <a:rPr lang="en-US" dirty="0"/>
            <a:t>Acknowledgment that one does not have all the answers and is willing to practice ongoing self-evaluation, learn about individual’s experiences and neutralize power imbalances.</a:t>
          </a:r>
          <a:r>
            <a:rPr lang="en-US" baseline="30000" dirty="0"/>
            <a:t>3</a:t>
          </a:r>
          <a:endParaRPr lang="en-US" dirty="0"/>
        </a:p>
      </dgm:t>
    </dgm:pt>
    <dgm:pt modelId="{638743FB-1260-4E3B-8308-0A75A9E70B2E}" type="parTrans" cxnId="{1E742EF2-4227-49B6-99C6-562069D45ADB}">
      <dgm:prSet/>
      <dgm:spPr>
        <a:ln>
          <a:solidFill>
            <a:schemeClr val="accent6"/>
          </a:solidFill>
        </a:ln>
      </dgm:spPr>
      <dgm:t>
        <a:bodyPr/>
        <a:lstStyle/>
        <a:p>
          <a:endParaRPr lang="en-US"/>
        </a:p>
      </dgm:t>
    </dgm:pt>
    <dgm:pt modelId="{67BC3ED9-3C6B-4F51-B403-2519FB436041}" type="sibTrans" cxnId="{1E742EF2-4227-49B6-99C6-562069D45ADB}">
      <dgm:prSet/>
      <dgm:spPr/>
      <dgm:t>
        <a:bodyPr/>
        <a:lstStyle/>
        <a:p>
          <a:endParaRPr lang="en-US"/>
        </a:p>
      </dgm:t>
    </dgm:pt>
    <dgm:pt modelId="{5A75DC1A-9FA9-4287-893D-F070831AD860}">
      <dgm:prSet>
        <dgm:style>
          <a:lnRef idx="1">
            <a:schemeClr val="accent5"/>
          </a:lnRef>
          <a:fillRef idx="2">
            <a:schemeClr val="accent5"/>
          </a:fillRef>
          <a:effectRef idx="1">
            <a:schemeClr val="accent5"/>
          </a:effectRef>
          <a:fontRef idx="minor">
            <a:schemeClr val="dk1"/>
          </a:fontRef>
        </dgm:style>
      </dgm:prSet>
      <dgm:spPr/>
      <dgm:t>
        <a:bodyPr/>
        <a:lstStyle/>
        <a:p>
          <a:pPr>
            <a:buNone/>
          </a:pPr>
          <a:r>
            <a:rPr lang="en-US" dirty="0"/>
            <a:t>Being open to the idea of shifting one’s own cultural attitudes</a:t>
          </a:r>
          <a:r>
            <a:rPr lang="en-US" baseline="30000" dirty="0"/>
            <a:t>3</a:t>
          </a:r>
          <a:r>
            <a:rPr lang="en-US" dirty="0"/>
            <a:t> by </a:t>
          </a:r>
          <a:r>
            <a:rPr lang="en-US" b="0" i="0" dirty="0"/>
            <a:t>engaging in an ongoing process of introspection and actively addressing inherent power differences.</a:t>
          </a:r>
          <a:endParaRPr lang="en-US" dirty="0"/>
        </a:p>
      </dgm:t>
    </dgm:pt>
    <dgm:pt modelId="{2BA3C785-16C5-4BCA-807A-9AD661F408B6}" type="parTrans" cxnId="{B072CD4A-1BEA-490F-9465-9B2FE397F494}">
      <dgm:prSet>
        <dgm:style>
          <a:lnRef idx="2">
            <a:schemeClr val="accent5"/>
          </a:lnRef>
          <a:fillRef idx="0">
            <a:schemeClr val="accent5"/>
          </a:fillRef>
          <a:effectRef idx="1">
            <a:schemeClr val="accent5"/>
          </a:effectRef>
          <a:fontRef idx="minor">
            <a:schemeClr val="tx1"/>
          </a:fontRef>
        </dgm:style>
      </dgm:prSet>
      <dgm:spPr/>
      <dgm:t>
        <a:bodyPr/>
        <a:lstStyle/>
        <a:p>
          <a:endParaRPr lang="en-US"/>
        </a:p>
      </dgm:t>
    </dgm:pt>
    <dgm:pt modelId="{390DED0F-BAF7-4DBB-9D78-FB5255CD4248}" type="sibTrans" cxnId="{B072CD4A-1BEA-490F-9465-9B2FE397F494}">
      <dgm:prSet/>
      <dgm:spPr/>
      <dgm:t>
        <a:bodyPr/>
        <a:lstStyle/>
        <a:p>
          <a:endParaRPr lang="en-US"/>
        </a:p>
      </dgm:t>
    </dgm:pt>
    <dgm:pt modelId="{CA010326-70E8-4F21-9E2B-69FCE449A389}">
      <dgm:prSet phldrT="[Text]">
        <dgm:style>
          <a:lnRef idx="1">
            <a:schemeClr val="accent3"/>
          </a:lnRef>
          <a:fillRef idx="2">
            <a:schemeClr val="accent3"/>
          </a:fillRef>
          <a:effectRef idx="1">
            <a:schemeClr val="accent3"/>
          </a:effectRef>
          <a:fontRef idx="minor">
            <a:schemeClr val="dk1"/>
          </a:fontRef>
        </dgm:style>
      </dgm:prSet>
      <dgm:spPr/>
      <dgm:t>
        <a:bodyPr/>
        <a:lstStyle/>
        <a:p>
          <a:pPr marL="0" indent="0">
            <a:buNone/>
          </a:pPr>
          <a:r>
            <a:rPr lang="en-US"/>
            <a:t>Knowing that there are differences between cultures and not assigning a value judgment to those differences.</a:t>
          </a:r>
          <a:r>
            <a:rPr lang="en-US" baseline="30000"/>
            <a:t>3</a:t>
          </a:r>
        </a:p>
      </dgm:t>
    </dgm:pt>
    <dgm:pt modelId="{CD7B1B0A-7776-4606-9B95-81360EF9618B}" type="parTrans" cxnId="{5EA548CD-59B8-4974-9A0D-A53B90F3F201}">
      <dgm:prSet/>
      <dgm:spPr/>
      <dgm:t>
        <a:bodyPr/>
        <a:lstStyle/>
        <a:p>
          <a:endParaRPr lang="en-US"/>
        </a:p>
      </dgm:t>
    </dgm:pt>
    <dgm:pt modelId="{CFBB45D7-1A19-4FE9-96D4-BFA0992ADC60}" type="sibTrans" cxnId="{5EA548CD-59B8-4974-9A0D-A53B90F3F201}">
      <dgm:prSet/>
      <dgm:spPr/>
      <dgm:t>
        <a:bodyPr/>
        <a:lstStyle/>
        <a:p>
          <a:endParaRPr lang="en-US"/>
        </a:p>
      </dgm:t>
    </dgm:pt>
    <dgm:pt modelId="{622833FD-AE70-4EE8-BA4F-D52E08EBCAA5}" type="pres">
      <dgm:prSet presAssocID="{2BE6F5F3-19CC-41DF-B00E-07A15E9E240D}" presName="hierChild1" presStyleCnt="0">
        <dgm:presLayoutVars>
          <dgm:chPref val="1"/>
          <dgm:dir/>
          <dgm:animOne val="branch"/>
          <dgm:animLvl val="lvl"/>
          <dgm:resizeHandles/>
        </dgm:presLayoutVars>
      </dgm:prSet>
      <dgm:spPr/>
    </dgm:pt>
    <dgm:pt modelId="{1DFA2181-0631-44A9-BBCA-2AC4610F3645}" type="pres">
      <dgm:prSet presAssocID="{C85848FE-99B7-4C4C-98E1-7F842E16FB77}" presName="hierRoot1" presStyleCnt="0"/>
      <dgm:spPr/>
    </dgm:pt>
    <dgm:pt modelId="{BF247374-183B-46B6-9A3F-A34FD3E57ED6}" type="pres">
      <dgm:prSet presAssocID="{C85848FE-99B7-4C4C-98E1-7F842E16FB77}" presName="composite" presStyleCnt="0"/>
      <dgm:spPr/>
    </dgm:pt>
    <dgm:pt modelId="{22305EA5-CDF0-43D5-A4C1-4E94199E4A1E}" type="pres">
      <dgm:prSet presAssocID="{C85848FE-99B7-4C4C-98E1-7F842E16FB77}" presName="background" presStyleLbl="node0" presStyleIdx="0" presStyleCnt="4">
        <dgm:style>
          <a:lnRef idx="1">
            <a:schemeClr val="accent6"/>
          </a:lnRef>
          <a:fillRef idx="3">
            <a:schemeClr val="accent6"/>
          </a:fillRef>
          <a:effectRef idx="2">
            <a:schemeClr val="accent6"/>
          </a:effectRef>
          <a:fontRef idx="minor">
            <a:schemeClr val="lt1"/>
          </a:fontRef>
        </dgm:style>
      </dgm:prSet>
      <dgm:spPr/>
    </dgm:pt>
    <dgm:pt modelId="{CC221250-E828-496C-BCEF-5702EA0A9FF6}" type="pres">
      <dgm:prSet presAssocID="{C85848FE-99B7-4C4C-98E1-7F842E16FB77}" presName="text" presStyleLbl="fgAcc0" presStyleIdx="0" presStyleCnt="4">
        <dgm:presLayoutVars>
          <dgm:chPref val="3"/>
        </dgm:presLayoutVars>
      </dgm:prSet>
      <dgm:spPr/>
    </dgm:pt>
    <dgm:pt modelId="{73C6AF47-C8B7-4535-95A5-E2A8FEC36703}" type="pres">
      <dgm:prSet presAssocID="{C85848FE-99B7-4C4C-98E1-7F842E16FB77}" presName="hierChild2" presStyleCnt="0"/>
      <dgm:spPr/>
    </dgm:pt>
    <dgm:pt modelId="{ADA07820-E908-4BE2-970C-D24E152D73FF}" type="pres">
      <dgm:prSet presAssocID="{CD7B1B0A-7776-4606-9B95-81360EF9618B}" presName="Name10" presStyleLbl="parChTrans1D2" presStyleIdx="0" presStyleCnt="4"/>
      <dgm:spPr/>
    </dgm:pt>
    <dgm:pt modelId="{9495F17A-EA08-41DB-AB8F-316B6EE6BD0F}" type="pres">
      <dgm:prSet presAssocID="{CA010326-70E8-4F21-9E2B-69FCE449A389}" presName="hierRoot2" presStyleCnt="0"/>
      <dgm:spPr/>
    </dgm:pt>
    <dgm:pt modelId="{97079253-E98A-4F50-BCCD-F59CD382779F}" type="pres">
      <dgm:prSet presAssocID="{CA010326-70E8-4F21-9E2B-69FCE449A389}" presName="composite2" presStyleCnt="0"/>
      <dgm:spPr/>
    </dgm:pt>
    <dgm:pt modelId="{EC25D6A8-28BC-4DD3-848D-25BF942BFF7F}" type="pres">
      <dgm:prSet presAssocID="{CA010326-70E8-4F21-9E2B-69FCE449A389}" presName="background2" presStyleLbl="node2" presStyleIdx="0" presStyleCnt="4"/>
      <dgm:spPr/>
    </dgm:pt>
    <dgm:pt modelId="{A11721F4-A55B-42A3-8446-E7407BE8C6C2}" type="pres">
      <dgm:prSet presAssocID="{CA010326-70E8-4F21-9E2B-69FCE449A389}" presName="text2" presStyleLbl="fgAcc2" presStyleIdx="0" presStyleCnt="4">
        <dgm:presLayoutVars>
          <dgm:chPref val="3"/>
        </dgm:presLayoutVars>
      </dgm:prSet>
      <dgm:spPr/>
    </dgm:pt>
    <dgm:pt modelId="{9F64902F-64FE-465F-BE3B-83BA9930F317}" type="pres">
      <dgm:prSet presAssocID="{CA010326-70E8-4F21-9E2B-69FCE449A389}" presName="hierChild3" presStyleCnt="0"/>
      <dgm:spPr/>
    </dgm:pt>
    <dgm:pt modelId="{121BFAC8-254F-42CB-AE9F-67B0D7E8AE9E}" type="pres">
      <dgm:prSet presAssocID="{CDBFB5E6-FF9B-4ABF-8BC5-92C326506FFD}" presName="hierRoot1" presStyleCnt="0"/>
      <dgm:spPr/>
    </dgm:pt>
    <dgm:pt modelId="{80A8108F-7B7D-444E-8FAC-4D774172AB7F}" type="pres">
      <dgm:prSet presAssocID="{CDBFB5E6-FF9B-4ABF-8BC5-92C326506FFD}" presName="composite" presStyleCnt="0"/>
      <dgm:spPr/>
    </dgm:pt>
    <dgm:pt modelId="{5D5D9E38-5DCA-407D-8A91-E7BA33750353}" type="pres">
      <dgm:prSet presAssocID="{CDBFB5E6-FF9B-4ABF-8BC5-92C326506FFD}" presName="background" presStyleLbl="node0" presStyleIdx="1" presStyleCnt="4">
        <dgm:style>
          <a:lnRef idx="1">
            <a:schemeClr val="accent1"/>
          </a:lnRef>
          <a:fillRef idx="3">
            <a:schemeClr val="accent1"/>
          </a:fillRef>
          <a:effectRef idx="2">
            <a:schemeClr val="accent1"/>
          </a:effectRef>
          <a:fontRef idx="minor">
            <a:schemeClr val="lt1"/>
          </a:fontRef>
        </dgm:style>
      </dgm:prSet>
      <dgm:spPr/>
    </dgm:pt>
    <dgm:pt modelId="{8234441D-E30A-4BBD-A682-0F33CB11F9F7}" type="pres">
      <dgm:prSet presAssocID="{CDBFB5E6-FF9B-4ABF-8BC5-92C326506FFD}" presName="text" presStyleLbl="fgAcc0" presStyleIdx="1" presStyleCnt="4">
        <dgm:presLayoutVars>
          <dgm:chPref val="3"/>
        </dgm:presLayoutVars>
      </dgm:prSet>
      <dgm:spPr>
        <a:xfrm>
          <a:off x="3053007" y="654185"/>
          <a:ext cx="2287352" cy="1452468"/>
        </a:xfrm>
        <a:prstGeom prst="roundRect">
          <a:avLst>
            <a:gd name="adj" fmla="val 10000"/>
          </a:avLst>
        </a:prstGeom>
      </dgm:spPr>
    </dgm:pt>
    <dgm:pt modelId="{3C692B58-F86C-4268-ADD6-6FC3D1F2A4CF}" type="pres">
      <dgm:prSet presAssocID="{CDBFB5E6-FF9B-4ABF-8BC5-92C326506FFD}" presName="hierChild2" presStyleCnt="0"/>
      <dgm:spPr/>
    </dgm:pt>
    <dgm:pt modelId="{5DD789A8-62B9-464D-9A76-8C99D523EDDB}" type="pres">
      <dgm:prSet presAssocID="{2BA3C785-16C5-4BCA-807A-9AD661F408B6}" presName="Name10" presStyleLbl="parChTrans1D2" presStyleIdx="1" presStyleCnt="4"/>
      <dgm:spPr/>
    </dgm:pt>
    <dgm:pt modelId="{297299F8-5C0F-4258-8823-8A831A3036F2}" type="pres">
      <dgm:prSet presAssocID="{5A75DC1A-9FA9-4287-893D-F070831AD860}" presName="hierRoot2" presStyleCnt="0"/>
      <dgm:spPr/>
    </dgm:pt>
    <dgm:pt modelId="{92CA5AA0-F59E-47EF-B8E7-94478EA3B3BF}" type="pres">
      <dgm:prSet presAssocID="{5A75DC1A-9FA9-4287-893D-F070831AD860}" presName="composite2" presStyleCnt="0"/>
      <dgm:spPr/>
    </dgm:pt>
    <dgm:pt modelId="{467DB597-8D0E-4752-8F28-27CA5BB4291E}" type="pres">
      <dgm:prSet presAssocID="{5A75DC1A-9FA9-4287-893D-F070831AD860}" presName="background2" presStyleLbl="node2" presStyleIdx="1" presStyleCnt="4">
        <dgm:style>
          <a:lnRef idx="1">
            <a:schemeClr val="accent5"/>
          </a:lnRef>
          <a:fillRef idx="3">
            <a:schemeClr val="accent5"/>
          </a:fillRef>
          <a:effectRef idx="2">
            <a:schemeClr val="accent5"/>
          </a:effectRef>
          <a:fontRef idx="minor">
            <a:schemeClr val="lt1"/>
          </a:fontRef>
        </dgm:style>
      </dgm:prSet>
      <dgm:spPr/>
    </dgm:pt>
    <dgm:pt modelId="{98966DFA-DFB8-4C80-8871-021F76A89A0F}" type="pres">
      <dgm:prSet presAssocID="{5A75DC1A-9FA9-4287-893D-F070831AD860}" presName="text2" presStyleLbl="fgAcc2" presStyleIdx="1" presStyleCnt="4">
        <dgm:presLayoutVars>
          <dgm:chPref val="3"/>
        </dgm:presLayoutVars>
      </dgm:prSet>
      <dgm:spPr/>
    </dgm:pt>
    <dgm:pt modelId="{F8F5F1AB-8CE2-4EAA-9D5A-FEF95A3ACDE5}" type="pres">
      <dgm:prSet presAssocID="{5A75DC1A-9FA9-4287-893D-F070831AD860}" presName="hierChild3" presStyleCnt="0"/>
      <dgm:spPr/>
    </dgm:pt>
    <dgm:pt modelId="{661E17B3-13C9-47FE-B007-01B38C8A9083}" type="pres">
      <dgm:prSet presAssocID="{A60FFBB1-C8E4-48A7-A470-41B20BF9FAE5}" presName="hierRoot1" presStyleCnt="0"/>
      <dgm:spPr/>
    </dgm:pt>
    <dgm:pt modelId="{BCBB4D82-828F-4D3F-BC1E-8FAA1593BF90}" type="pres">
      <dgm:prSet presAssocID="{A60FFBB1-C8E4-48A7-A470-41B20BF9FAE5}" presName="composite" presStyleCnt="0"/>
      <dgm:spPr/>
    </dgm:pt>
    <dgm:pt modelId="{0BA38EFE-0DF3-4D05-8FBC-AD240DEF2ED7}" type="pres">
      <dgm:prSet presAssocID="{A60FFBB1-C8E4-48A7-A470-41B20BF9FAE5}" presName="background" presStyleLbl="node0" presStyleIdx="2" presStyleCnt="4">
        <dgm:style>
          <a:lnRef idx="1">
            <a:schemeClr val="accent4"/>
          </a:lnRef>
          <a:fillRef idx="3">
            <a:schemeClr val="accent4"/>
          </a:fillRef>
          <a:effectRef idx="2">
            <a:schemeClr val="accent4"/>
          </a:effectRef>
          <a:fontRef idx="minor">
            <a:schemeClr val="lt1"/>
          </a:fontRef>
        </dgm:style>
      </dgm:prSet>
      <dgm:spPr/>
    </dgm:pt>
    <dgm:pt modelId="{4A7C9D92-7C4E-4922-9181-1EE02B2680A0}" type="pres">
      <dgm:prSet presAssocID="{A60FFBB1-C8E4-48A7-A470-41B20BF9FAE5}" presName="text" presStyleLbl="fgAcc0" presStyleIdx="2" presStyleCnt="4">
        <dgm:presLayoutVars>
          <dgm:chPref val="3"/>
        </dgm:presLayoutVars>
      </dgm:prSet>
      <dgm:spPr>
        <a:xfrm>
          <a:off x="5848660" y="654185"/>
          <a:ext cx="2287352" cy="1452468"/>
        </a:xfrm>
        <a:prstGeom prst="roundRect">
          <a:avLst>
            <a:gd name="adj" fmla="val 10000"/>
          </a:avLst>
        </a:prstGeom>
      </dgm:spPr>
    </dgm:pt>
    <dgm:pt modelId="{9D2356CF-0A34-4F2D-973A-B47397D1BFB2}" type="pres">
      <dgm:prSet presAssocID="{A60FFBB1-C8E4-48A7-A470-41B20BF9FAE5}" presName="hierChild2" presStyleCnt="0"/>
      <dgm:spPr/>
    </dgm:pt>
    <dgm:pt modelId="{F8CF6AD6-46C6-4DEA-8F3B-E86D278E5C99}" type="pres">
      <dgm:prSet presAssocID="{638743FB-1260-4E3B-8308-0A75A9E70B2E}" presName="Name10" presStyleLbl="parChTrans1D2" presStyleIdx="2" presStyleCnt="4"/>
      <dgm:spPr/>
    </dgm:pt>
    <dgm:pt modelId="{C417BCFE-EB60-4786-943E-BC679438E412}" type="pres">
      <dgm:prSet presAssocID="{89ED0F16-4786-47EC-A9AC-037CCB3B86A9}" presName="hierRoot2" presStyleCnt="0"/>
      <dgm:spPr/>
    </dgm:pt>
    <dgm:pt modelId="{4CA0918E-CE6B-4B21-A059-E3D5BCCFD66A}" type="pres">
      <dgm:prSet presAssocID="{89ED0F16-4786-47EC-A9AC-037CCB3B86A9}" presName="composite2" presStyleCnt="0"/>
      <dgm:spPr/>
    </dgm:pt>
    <dgm:pt modelId="{092F34C5-7E87-444B-8BD0-326678D17C35}" type="pres">
      <dgm:prSet presAssocID="{89ED0F16-4786-47EC-A9AC-037CCB3B86A9}" presName="background2" presStyleLbl="node2" presStyleIdx="2" presStyleCnt="4"/>
      <dgm:spPr>
        <a:solidFill>
          <a:schemeClr val="accent6">
            <a:lumMod val="75000"/>
          </a:schemeClr>
        </a:solidFill>
      </dgm:spPr>
    </dgm:pt>
    <dgm:pt modelId="{D0AD0B2D-FA36-4DC0-8B46-8BD650C99491}" type="pres">
      <dgm:prSet presAssocID="{89ED0F16-4786-47EC-A9AC-037CCB3B86A9}" presName="text2" presStyleLbl="fgAcc2" presStyleIdx="2" presStyleCnt="4">
        <dgm:presLayoutVars>
          <dgm:chPref val="3"/>
        </dgm:presLayoutVars>
      </dgm:prSet>
      <dgm:spPr/>
    </dgm:pt>
    <dgm:pt modelId="{6566BF2A-FE34-4329-B975-3FBAFE704164}" type="pres">
      <dgm:prSet presAssocID="{89ED0F16-4786-47EC-A9AC-037CCB3B86A9}" presName="hierChild3" presStyleCnt="0"/>
      <dgm:spPr/>
    </dgm:pt>
    <dgm:pt modelId="{0AA8D079-14AC-45C6-A7D5-32F77653F909}" type="pres">
      <dgm:prSet presAssocID="{3A755F48-0FC3-42D9-A5FD-2DBA28B9F54B}" presName="hierRoot1" presStyleCnt="0"/>
      <dgm:spPr/>
    </dgm:pt>
    <dgm:pt modelId="{747E1ED1-D4CE-4551-A747-B9E2B7EEB3DE}" type="pres">
      <dgm:prSet presAssocID="{3A755F48-0FC3-42D9-A5FD-2DBA28B9F54B}" presName="composite" presStyleCnt="0"/>
      <dgm:spPr/>
    </dgm:pt>
    <dgm:pt modelId="{D7EBB897-19CC-4793-800A-399535BF8480}" type="pres">
      <dgm:prSet presAssocID="{3A755F48-0FC3-42D9-A5FD-2DBA28B9F54B}" presName="background" presStyleLbl="node0" presStyleIdx="3" presStyleCnt="4">
        <dgm:style>
          <a:lnRef idx="1">
            <a:schemeClr val="accent2"/>
          </a:lnRef>
          <a:fillRef idx="3">
            <a:schemeClr val="accent2"/>
          </a:fillRef>
          <a:effectRef idx="2">
            <a:schemeClr val="accent2"/>
          </a:effectRef>
          <a:fontRef idx="minor">
            <a:schemeClr val="lt1"/>
          </a:fontRef>
        </dgm:style>
      </dgm:prSet>
      <dgm:spPr/>
    </dgm:pt>
    <dgm:pt modelId="{C22949E5-8A8B-4CE8-9652-7DC7361C7C40}" type="pres">
      <dgm:prSet presAssocID="{3A755F48-0FC3-42D9-A5FD-2DBA28B9F54B}" presName="text" presStyleLbl="fgAcc0" presStyleIdx="3" presStyleCnt="4">
        <dgm:presLayoutVars>
          <dgm:chPref val="3"/>
        </dgm:presLayoutVars>
      </dgm:prSet>
      <dgm:spPr>
        <a:xfrm>
          <a:off x="8644313" y="654185"/>
          <a:ext cx="2287352" cy="1452468"/>
        </a:xfrm>
        <a:prstGeom prst="roundRect">
          <a:avLst>
            <a:gd name="adj" fmla="val 10000"/>
          </a:avLst>
        </a:prstGeom>
      </dgm:spPr>
    </dgm:pt>
    <dgm:pt modelId="{328A87A7-1E24-4A34-93CA-4001C3E51B99}" type="pres">
      <dgm:prSet presAssocID="{3A755F48-0FC3-42D9-A5FD-2DBA28B9F54B}" presName="hierChild2" presStyleCnt="0"/>
      <dgm:spPr/>
    </dgm:pt>
    <dgm:pt modelId="{0EAB220C-21A1-4FB0-BE78-96FFDFB44842}" type="pres">
      <dgm:prSet presAssocID="{7A2CBE63-4317-4D37-80BC-CA62FED4CAF3}" presName="Name10" presStyleLbl="parChTrans1D2" presStyleIdx="3" presStyleCnt="4"/>
      <dgm:spPr/>
    </dgm:pt>
    <dgm:pt modelId="{924C226B-770A-4F17-AE39-ED16755E8809}" type="pres">
      <dgm:prSet presAssocID="{A4C522D2-824B-4F8D-8C63-46012A3D9830}" presName="hierRoot2" presStyleCnt="0"/>
      <dgm:spPr/>
    </dgm:pt>
    <dgm:pt modelId="{DA526423-C423-4C59-8AA4-32339AE7101A}" type="pres">
      <dgm:prSet presAssocID="{A4C522D2-824B-4F8D-8C63-46012A3D9830}" presName="composite2" presStyleCnt="0"/>
      <dgm:spPr/>
    </dgm:pt>
    <dgm:pt modelId="{1BCCC944-9E76-4A79-A3BD-9DF4A384F144}" type="pres">
      <dgm:prSet presAssocID="{A4C522D2-824B-4F8D-8C63-46012A3D9830}" presName="background2" presStyleLbl="node2" presStyleIdx="3" presStyleCnt="4"/>
      <dgm:spPr>
        <a:solidFill>
          <a:schemeClr val="bg2">
            <a:lumMod val="60000"/>
            <a:lumOff val="40000"/>
          </a:schemeClr>
        </a:solidFill>
      </dgm:spPr>
    </dgm:pt>
    <dgm:pt modelId="{E8AB0076-8AF9-4186-8BAA-CBD2497DD61F}" type="pres">
      <dgm:prSet presAssocID="{A4C522D2-824B-4F8D-8C63-46012A3D9830}" presName="text2" presStyleLbl="fgAcc2" presStyleIdx="3" presStyleCnt="4">
        <dgm:presLayoutVars>
          <dgm:chPref val="3"/>
        </dgm:presLayoutVars>
      </dgm:prSet>
      <dgm:spPr/>
    </dgm:pt>
    <dgm:pt modelId="{97B58A5E-47F5-41C8-A0F0-66E4478C8B9A}" type="pres">
      <dgm:prSet presAssocID="{A4C522D2-824B-4F8D-8C63-46012A3D9830}" presName="hierChild3" presStyleCnt="0"/>
      <dgm:spPr/>
    </dgm:pt>
  </dgm:ptLst>
  <dgm:cxnLst>
    <dgm:cxn modelId="{AA587C07-697C-46AD-B5AE-79F927DF4B68}" srcId="{2BE6F5F3-19CC-41DF-B00E-07A15E9E240D}" destId="{A60FFBB1-C8E4-48A7-A470-41B20BF9FAE5}" srcOrd="2" destOrd="0" parTransId="{EAD8A77D-69CC-4E6F-A3F7-3E4C9302C06A}" sibTransId="{45B130A9-FA43-4C59-808B-89ACB6157272}"/>
    <dgm:cxn modelId="{69757D12-03AC-4A4A-ACC1-386303898D57}" type="presOf" srcId="{2BA3C785-16C5-4BCA-807A-9AD661F408B6}" destId="{5DD789A8-62B9-464D-9A76-8C99D523EDDB}" srcOrd="0" destOrd="0" presId="urn:microsoft.com/office/officeart/2005/8/layout/hierarchy1"/>
    <dgm:cxn modelId="{930C4E3D-C6D4-4CBE-80CD-720743A18BA2}" type="presOf" srcId="{7A2CBE63-4317-4D37-80BC-CA62FED4CAF3}" destId="{0EAB220C-21A1-4FB0-BE78-96FFDFB44842}" srcOrd="0" destOrd="0" presId="urn:microsoft.com/office/officeart/2005/8/layout/hierarchy1"/>
    <dgm:cxn modelId="{D345243E-71AE-4CC1-8F86-A95D4F37CD35}" type="presOf" srcId="{2BE6F5F3-19CC-41DF-B00E-07A15E9E240D}" destId="{622833FD-AE70-4EE8-BA4F-D52E08EBCAA5}" srcOrd="0" destOrd="0" presId="urn:microsoft.com/office/officeart/2005/8/layout/hierarchy1"/>
    <dgm:cxn modelId="{D8342263-94EB-46FF-B286-0DD11B721CFE}" type="presOf" srcId="{A4C522D2-824B-4F8D-8C63-46012A3D9830}" destId="{E8AB0076-8AF9-4186-8BAA-CBD2497DD61F}" srcOrd="0" destOrd="0" presId="urn:microsoft.com/office/officeart/2005/8/layout/hierarchy1"/>
    <dgm:cxn modelId="{18FB8A64-3A7A-432D-821F-C8F1DCCDB12E}" srcId="{2BE6F5F3-19CC-41DF-B00E-07A15E9E240D}" destId="{C85848FE-99B7-4C4C-98E1-7F842E16FB77}" srcOrd="0" destOrd="0" parTransId="{A6DAB90D-5945-4410-9C2D-D30859A79C64}" sibTransId="{C67BC03A-9C0E-4D0E-952A-B7D183B36A69}"/>
    <dgm:cxn modelId="{F6575066-55C0-40BD-87C9-3B822A947ABE}" type="presOf" srcId="{CA010326-70E8-4F21-9E2B-69FCE449A389}" destId="{A11721F4-A55B-42A3-8446-E7407BE8C6C2}" srcOrd="0" destOrd="0" presId="urn:microsoft.com/office/officeart/2005/8/layout/hierarchy1"/>
    <dgm:cxn modelId="{B072CD4A-1BEA-490F-9465-9B2FE397F494}" srcId="{CDBFB5E6-FF9B-4ABF-8BC5-92C326506FFD}" destId="{5A75DC1A-9FA9-4287-893D-F070831AD860}" srcOrd="0" destOrd="0" parTransId="{2BA3C785-16C5-4BCA-807A-9AD661F408B6}" sibTransId="{390DED0F-BAF7-4DBB-9D78-FB5255CD4248}"/>
    <dgm:cxn modelId="{FECD7D6C-1D4A-4EB3-A4B5-8501FC577670}" srcId="{2BE6F5F3-19CC-41DF-B00E-07A15E9E240D}" destId="{3A755F48-0FC3-42D9-A5FD-2DBA28B9F54B}" srcOrd="3" destOrd="0" parTransId="{9F3C95B1-5FDA-4998-A007-6C892CDFECA7}" sibTransId="{0F8AD567-D0A7-43F1-8C47-405CFED7F59C}"/>
    <dgm:cxn modelId="{A62A3073-0C02-4B31-B771-A42DB29680E5}" type="presOf" srcId="{C85848FE-99B7-4C4C-98E1-7F842E16FB77}" destId="{CC221250-E828-496C-BCEF-5702EA0A9FF6}" srcOrd="0" destOrd="0" presId="urn:microsoft.com/office/officeart/2005/8/layout/hierarchy1"/>
    <dgm:cxn modelId="{D72CA757-0C01-44B9-B846-0AA86C235595}" type="presOf" srcId="{89ED0F16-4786-47EC-A9AC-037CCB3B86A9}" destId="{D0AD0B2D-FA36-4DC0-8B46-8BD650C99491}" srcOrd="0" destOrd="0" presId="urn:microsoft.com/office/officeart/2005/8/layout/hierarchy1"/>
    <dgm:cxn modelId="{7DFD1A79-516D-4071-89EB-4728532FAA45}" type="presOf" srcId="{CD7B1B0A-7776-4606-9B95-81360EF9618B}" destId="{ADA07820-E908-4BE2-970C-D24E152D73FF}" srcOrd="0" destOrd="0" presId="urn:microsoft.com/office/officeart/2005/8/layout/hierarchy1"/>
    <dgm:cxn modelId="{8B5CD58F-9F91-4F7B-9AA1-2060ED6ACBDC}" type="presOf" srcId="{3A755F48-0FC3-42D9-A5FD-2DBA28B9F54B}" destId="{C22949E5-8A8B-4CE8-9652-7DC7361C7C40}" srcOrd="0" destOrd="0" presId="urn:microsoft.com/office/officeart/2005/8/layout/hierarchy1"/>
    <dgm:cxn modelId="{2AACFC8F-D5C3-4A06-92BB-DC137A6F60FE}" srcId="{2BE6F5F3-19CC-41DF-B00E-07A15E9E240D}" destId="{CDBFB5E6-FF9B-4ABF-8BC5-92C326506FFD}" srcOrd="1" destOrd="0" parTransId="{BC71F5C6-221D-4A9F-89EF-28DB7428A21A}" sibTransId="{7F385BDC-B110-4A89-BF04-B0049A21255A}"/>
    <dgm:cxn modelId="{4E996892-E5BE-4212-94CD-0CA71F0C3595}" type="presOf" srcId="{638743FB-1260-4E3B-8308-0A75A9E70B2E}" destId="{F8CF6AD6-46C6-4DEA-8F3B-E86D278E5C99}" srcOrd="0" destOrd="0" presId="urn:microsoft.com/office/officeart/2005/8/layout/hierarchy1"/>
    <dgm:cxn modelId="{517C6797-39AC-4CB2-88C4-86A6269610CD}" type="presOf" srcId="{A60FFBB1-C8E4-48A7-A470-41B20BF9FAE5}" destId="{4A7C9D92-7C4E-4922-9181-1EE02B2680A0}" srcOrd="0" destOrd="0" presId="urn:microsoft.com/office/officeart/2005/8/layout/hierarchy1"/>
    <dgm:cxn modelId="{FF1380B0-BCA8-4D60-A3A2-F2985B4C0C8B}" type="presOf" srcId="{CDBFB5E6-FF9B-4ABF-8BC5-92C326506FFD}" destId="{8234441D-E30A-4BBD-A682-0F33CB11F9F7}" srcOrd="0" destOrd="0" presId="urn:microsoft.com/office/officeart/2005/8/layout/hierarchy1"/>
    <dgm:cxn modelId="{5EA548CD-59B8-4974-9A0D-A53B90F3F201}" srcId="{C85848FE-99B7-4C4C-98E1-7F842E16FB77}" destId="{CA010326-70E8-4F21-9E2B-69FCE449A389}" srcOrd="0" destOrd="0" parTransId="{CD7B1B0A-7776-4606-9B95-81360EF9618B}" sibTransId="{CFBB45D7-1A19-4FE9-96D4-BFA0992ADC60}"/>
    <dgm:cxn modelId="{ACFDC6CD-02DA-45B4-B007-E0A89B59C23B}" srcId="{3A755F48-0FC3-42D9-A5FD-2DBA28B9F54B}" destId="{A4C522D2-824B-4F8D-8C63-46012A3D9830}" srcOrd="0" destOrd="0" parTransId="{7A2CBE63-4317-4D37-80BC-CA62FED4CAF3}" sibTransId="{FFD220B9-FBA9-43D1-8004-C4A0BDAFBA58}"/>
    <dgm:cxn modelId="{683F77E2-3E73-4B7E-9C29-4118C3AD526D}" type="presOf" srcId="{5A75DC1A-9FA9-4287-893D-F070831AD860}" destId="{98966DFA-DFB8-4C80-8871-021F76A89A0F}" srcOrd="0" destOrd="0" presId="urn:microsoft.com/office/officeart/2005/8/layout/hierarchy1"/>
    <dgm:cxn modelId="{1E742EF2-4227-49B6-99C6-562069D45ADB}" srcId="{A60FFBB1-C8E4-48A7-A470-41B20BF9FAE5}" destId="{89ED0F16-4786-47EC-A9AC-037CCB3B86A9}" srcOrd="0" destOrd="0" parTransId="{638743FB-1260-4E3B-8308-0A75A9E70B2E}" sibTransId="{67BC3ED9-3C6B-4F51-B403-2519FB436041}"/>
    <dgm:cxn modelId="{67A05C10-85CD-454A-AC61-5625A0212209}" type="presParOf" srcId="{622833FD-AE70-4EE8-BA4F-D52E08EBCAA5}" destId="{1DFA2181-0631-44A9-BBCA-2AC4610F3645}" srcOrd="0" destOrd="0" presId="urn:microsoft.com/office/officeart/2005/8/layout/hierarchy1"/>
    <dgm:cxn modelId="{092E5B21-7A04-4B53-8F01-891FCC0BE018}" type="presParOf" srcId="{1DFA2181-0631-44A9-BBCA-2AC4610F3645}" destId="{BF247374-183B-46B6-9A3F-A34FD3E57ED6}" srcOrd="0" destOrd="0" presId="urn:microsoft.com/office/officeart/2005/8/layout/hierarchy1"/>
    <dgm:cxn modelId="{82B4261D-AA16-444F-B907-6C8F641DEC92}" type="presParOf" srcId="{BF247374-183B-46B6-9A3F-A34FD3E57ED6}" destId="{22305EA5-CDF0-43D5-A4C1-4E94199E4A1E}" srcOrd="0" destOrd="0" presId="urn:microsoft.com/office/officeart/2005/8/layout/hierarchy1"/>
    <dgm:cxn modelId="{35083B1F-6095-4292-83FC-87EF67506E1C}" type="presParOf" srcId="{BF247374-183B-46B6-9A3F-A34FD3E57ED6}" destId="{CC221250-E828-496C-BCEF-5702EA0A9FF6}" srcOrd="1" destOrd="0" presId="urn:microsoft.com/office/officeart/2005/8/layout/hierarchy1"/>
    <dgm:cxn modelId="{F2D85A23-A3CA-40EB-B640-6D5C434C4FB0}" type="presParOf" srcId="{1DFA2181-0631-44A9-BBCA-2AC4610F3645}" destId="{73C6AF47-C8B7-4535-95A5-E2A8FEC36703}" srcOrd="1" destOrd="0" presId="urn:microsoft.com/office/officeart/2005/8/layout/hierarchy1"/>
    <dgm:cxn modelId="{90402240-C602-4C5C-8ACA-0C32753FDE4B}" type="presParOf" srcId="{73C6AF47-C8B7-4535-95A5-E2A8FEC36703}" destId="{ADA07820-E908-4BE2-970C-D24E152D73FF}" srcOrd="0" destOrd="0" presId="urn:microsoft.com/office/officeart/2005/8/layout/hierarchy1"/>
    <dgm:cxn modelId="{7CFE06CB-8DB1-432E-B9B5-04B3FAA9646F}" type="presParOf" srcId="{73C6AF47-C8B7-4535-95A5-E2A8FEC36703}" destId="{9495F17A-EA08-41DB-AB8F-316B6EE6BD0F}" srcOrd="1" destOrd="0" presId="urn:microsoft.com/office/officeart/2005/8/layout/hierarchy1"/>
    <dgm:cxn modelId="{53DD472A-EE21-476A-9E35-C2EBD2670B59}" type="presParOf" srcId="{9495F17A-EA08-41DB-AB8F-316B6EE6BD0F}" destId="{97079253-E98A-4F50-BCCD-F59CD382779F}" srcOrd="0" destOrd="0" presId="urn:microsoft.com/office/officeart/2005/8/layout/hierarchy1"/>
    <dgm:cxn modelId="{4EF31B66-7CF3-48A2-B8CF-808EE60B7A70}" type="presParOf" srcId="{97079253-E98A-4F50-BCCD-F59CD382779F}" destId="{EC25D6A8-28BC-4DD3-848D-25BF942BFF7F}" srcOrd="0" destOrd="0" presId="urn:microsoft.com/office/officeart/2005/8/layout/hierarchy1"/>
    <dgm:cxn modelId="{370DF4B5-F4FB-4F0E-9E96-6CD2E3FE2C21}" type="presParOf" srcId="{97079253-E98A-4F50-BCCD-F59CD382779F}" destId="{A11721F4-A55B-42A3-8446-E7407BE8C6C2}" srcOrd="1" destOrd="0" presId="urn:microsoft.com/office/officeart/2005/8/layout/hierarchy1"/>
    <dgm:cxn modelId="{D859B82C-F4E8-4684-B0F1-406B1FD5441B}" type="presParOf" srcId="{9495F17A-EA08-41DB-AB8F-316B6EE6BD0F}" destId="{9F64902F-64FE-465F-BE3B-83BA9930F317}" srcOrd="1" destOrd="0" presId="urn:microsoft.com/office/officeart/2005/8/layout/hierarchy1"/>
    <dgm:cxn modelId="{B91E238E-3923-4F53-A109-F738D54E36E6}" type="presParOf" srcId="{622833FD-AE70-4EE8-BA4F-D52E08EBCAA5}" destId="{121BFAC8-254F-42CB-AE9F-67B0D7E8AE9E}" srcOrd="1" destOrd="0" presId="urn:microsoft.com/office/officeart/2005/8/layout/hierarchy1"/>
    <dgm:cxn modelId="{6BCD566B-E4E0-41D0-A48A-B9FDA3BB5778}" type="presParOf" srcId="{121BFAC8-254F-42CB-AE9F-67B0D7E8AE9E}" destId="{80A8108F-7B7D-444E-8FAC-4D774172AB7F}" srcOrd="0" destOrd="0" presId="urn:microsoft.com/office/officeart/2005/8/layout/hierarchy1"/>
    <dgm:cxn modelId="{6EC2A459-787E-4D58-8F09-36748D0871EC}" type="presParOf" srcId="{80A8108F-7B7D-444E-8FAC-4D774172AB7F}" destId="{5D5D9E38-5DCA-407D-8A91-E7BA33750353}" srcOrd="0" destOrd="0" presId="urn:microsoft.com/office/officeart/2005/8/layout/hierarchy1"/>
    <dgm:cxn modelId="{676F346E-2D98-4512-9B44-7829649F481A}" type="presParOf" srcId="{80A8108F-7B7D-444E-8FAC-4D774172AB7F}" destId="{8234441D-E30A-4BBD-A682-0F33CB11F9F7}" srcOrd="1" destOrd="0" presId="urn:microsoft.com/office/officeart/2005/8/layout/hierarchy1"/>
    <dgm:cxn modelId="{4084F571-D448-4226-8F1F-97D5E60E81E6}" type="presParOf" srcId="{121BFAC8-254F-42CB-AE9F-67B0D7E8AE9E}" destId="{3C692B58-F86C-4268-ADD6-6FC3D1F2A4CF}" srcOrd="1" destOrd="0" presId="urn:microsoft.com/office/officeart/2005/8/layout/hierarchy1"/>
    <dgm:cxn modelId="{0A1D5A17-6FC6-4210-A12B-957B2A03F207}" type="presParOf" srcId="{3C692B58-F86C-4268-ADD6-6FC3D1F2A4CF}" destId="{5DD789A8-62B9-464D-9A76-8C99D523EDDB}" srcOrd="0" destOrd="0" presId="urn:microsoft.com/office/officeart/2005/8/layout/hierarchy1"/>
    <dgm:cxn modelId="{23CE0E86-3DD1-4EA2-AE13-6AEB3EA5078F}" type="presParOf" srcId="{3C692B58-F86C-4268-ADD6-6FC3D1F2A4CF}" destId="{297299F8-5C0F-4258-8823-8A831A3036F2}" srcOrd="1" destOrd="0" presId="urn:microsoft.com/office/officeart/2005/8/layout/hierarchy1"/>
    <dgm:cxn modelId="{59B0E7E2-DDF3-4BCA-BF5D-2557E94F9850}" type="presParOf" srcId="{297299F8-5C0F-4258-8823-8A831A3036F2}" destId="{92CA5AA0-F59E-47EF-B8E7-94478EA3B3BF}" srcOrd="0" destOrd="0" presId="urn:microsoft.com/office/officeart/2005/8/layout/hierarchy1"/>
    <dgm:cxn modelId="{28CD7EAE-D886-4877-BD9D-3F973A70A5FB}" type="presParOf" srcId="{92CA5AA0-F59E-47EF-B8E7-94478EA3B3BF}" destId="{467DB597-8D0E-4752-8F28-27CA5BB4291E}" srcOrd="0" destOrd="0" presId="urn:microsoft.com/office/officeart/2005/8/layout/hierarchy1"/>
    <dgm:cxn modelId="{2261C331-A95F-4D61-8073-BB15C4E85DAD}" type="presParOf" srcId="{92CA5AA0-F59E-47EF-B8E7-94478EA3B3BF}" destId="{98966DFA-DFB8-4C80-8871-021F76A89A0F}" srcOrd="1" destOrd="0" presId="urn:microsoft.com/office/officeart/2005/8/layout/hierarchy1"/>
    <dgm:cxn modelId="{C8062286-13FB-48C3-AA7E-B02FD4B9FE95}" type="presParOf" srcId="{297299F8-5C0F-4258-8823-8A831A3036F2}" destId="{F8F5F1AB-8CE2-4EAA-9D5A-FEF95A3ACDE5}" srcOrd="1" destOrd="0" presId="urn:microsoft.com/office/officeart/2005/8/layout/hierarchy1"/>
    <dgm:cxn modelId="{A17A9669-5BB3-442A-AE63-6EB797A040F7}" type="presParOf" srcId="{622833FD-AE70-4EE8-BA4F-D52E08EBCAA5}" destId="{661E17B3-13C9-47FE-B007-01B38C8A9083}" srcOrd="2" destOrd="0" presId="urn:microsoft.com/office/officeart/2005/8/layout/hierarchy1"/>
    <dgm:cxn modelId="{A2AE2CA7-38AA-4D74-B4EF-996E06F55D55}" type="presParOf" srcId="{661E17B3-13C9-47FE-B007-01B38C8A9083}" destId="{BCBB4D82-828F-4D3F-BC1E-8FAA1593BF90}" srcOrd="0" destOrd="0" presId="urn:microsoft.com/office/officeart/2005/8/layout/hierarchy1"/>
    <dgm:cxn modelId="{20BBE1CD-A271-4643-BB7E-744082783B16}" type="presParOf" srcId="{BCBB4D82-828F-4D3F-BC1E-8FAA1593BF90}" destId="{0BA38EFE-0DF3-4D05-8FBC-AD240DEF2ED7}" srcOrd="0" destOrd="0" presId="urn:microsoft.com/office/officeart/2005/8/layout/hierarchy1"/>
    <dgm:cxn modelId="{19CFDB64-20D9-48A4-BC1E-601139BF16C7}" type="presParOf" srcId="{BCBB4D82-828F-4D3F-BC1E-8FAA1593BF90}" destId="{4A7C9D92-7C4E-4922-9181-1EE02B2680A0}" srcOrd="1" destOrd="0" presId="urn:microsoft.com/office/officeart/2005/8/layout/hierarchy1"/>
    <dgm:cxn modelId="{B9D45E2C-9F5F-42B3-AC81-A2526DFBFF03}" type="presParOf" srcId="{661E17B3-13C9-47FE-B007-01B38C8A9083}" destId="{9D2356CF-0A34-4F2D-973A-B47397D1BFB2}" srcOrd="1" destOrd="0" presId="urn:microsoft.com/office/officeart/2005/8/layout/hierarchy1"/>
    <dgm:cxn modelId="{1FAD514F-A027-44B9-B074-EC96D4116A69}" type="presParOf" srcId="{9D2356CF-0A34-4F2D-973A-B47397D1BFB2}" destId="{F8CF6AD6-46C6-4DEA-8F3B-E86D278E5C99}" srcOrd="0" destOrd="0" presId="urn:microsoft.com/office/officeart/2005/8/layout/hierarchy1"/>
    <dgm:cxn modelId="{455D993D-9122-44F7-877C-C390460582F4}" type="presParOf" srcId="{9D2356CF-0A34-4F2D-973A-B47397D1BFB2}" destId="{C417BCFE-EB60-4786-943E-BC679438E412}" srcOrd="1" destOrd="0" presId="urn:microsoft.com/office/officeart/2005/8/layout/hierarchy1"/>
    <dgm:cxn modelId="{22F49E7E-D6B6-4975-B376-2C5A4E22E833}" type="presParOf" srcId="{C417BCFE-EB60-4786-943E-BC679438E412}" destId="{4CA0918E-CE6B-4B21-A059-E3D5BCCFD66A}" srcOrd="0" destOrd="0" presId="urn:microsoft.com/office/officeart/2005/8/layout/hierarchy1"/>
    <dgm:cxn modelId="{CF62ED16-0D33-4D92-9060-9A8A2C2CA0D6}" type="presParOf" srcId="{4CA0918E-CE6B-4B21-A059-E3D5BCCFD66A}" destId="{092F34C5-7E87-444B-8BD0-326678D17C35}" srcOrd="0" destOrd="0" presId="urn:microsoft.com/office/officeart/2005/8/layout/hierarchy1"/>
    <dgm:cxn modelId="{9AC1FCF9-A370-492A-8684-2C9E4937B3EC}" type="presParOf" srcId="{4CA0918E-CE6B-4B21-A059-E3D5BCCFD66A}" destId="{D0AD0B2D-FA36-4DC0-8B46-8BD650C99491}" srcOrd="1" destOrd="0" presId="urn:microsoft.com/office/officeart/2005/8/layout/hierarchy1"/>
    <dgm:cxn modelId="{D6018B8C-F815-465D-BF07-500BFE04E1EA}" type="presParOf" srcId="{C417BCFE-EB60-4786-943E-BC679438E412}" destId="{6566BF2A-FE34-4329-B975-3FBAFE704164}" srcOrd="1" destOrd="0" presId="urn:microsoft.com/office/officeart/2005/8/layout/hierarchy1"/>
    <dgm:cxn modelId="{4BBAFB7C-6C34-4E28-B4D2-84ECF329416B}" type="presParOf" srcId="{622833FD-AE70-4EE8-BA4F-D52E08EBCAA5}" destId="{0AA8D079-14AC-45C6-A7D5-32F77653F909}" srcOrd="3" destOrd="0" presId="urn:microsoft.com/office/officeart/2005/8/layout/hierarchy1"/>
    <dgm:cxn modelId="{68102E59-F82C-4CEC-A5A8-94E78F784E98}" type="presParOf" srcId="{0AA8D079-14AC-45C6-A7D5-32F77653F909}" destId="{747E1ED1-D4CE-4551-A747-B9E2B7EEB3DE}" srcOrd="0" destOrd="0" presId="urn:microsoft.com/office/officeart/2005/8/layout/hierarchy1"/>
    <dgm:cxn modelId="{6D452407-A985-4C97-A7C9-FD103F9E290F}" type="presParOf" srcId="{747E1ED1-D4CE-4551-A747-B9E2B7EEB3DE}" destId="{D7EBB897-19CC-4793-800A-399535BF8480}" srcOrd="0" destOrd="0" presId="urn:microsoft.com/office/officeart/2005/8/layout/hierarchy1"/>
    <dgm:cxn modelId="{28E90238-BAB2-40E6-B7DA-8F730AA38A85}" type="presParOf" srcId="{747E1ED1-D4CE-4551-A747-B9E2B7EEB3DE}" destId="{C22949E5-8A8B-4CE8-9652-7DC7361C7C40}" srcOrd="1" destOrd="0" presId="urn:microsoft.com/office/officeart/2005/8/layout/hierarchy1"/>
    <dgm:cxn modelId="{B9363950-5B50-4958-8F38-A2EDBDF7EB3B}" type="presParOf" srcId="{0AA8D079-14AC-45C6-A7D5-32F77653F909}" destId="{328A87A7-1E24-4A34-93CA-4001C3E51B99}" srcOrd="1" destOrd="0" presId="urn:microsoft.com/office/officeart/2005/8/layout/hierarchy1"/>
    <dgm:cxn modelId="{9B013393-A2F3-4BC7-9887-73BFEA58A74C}" type="presParOf" srcId="{328A87A7-1E24-4A34-93CA-4001C3E51B99}" destId="{0EAB220C-21A1-4FB0-BE78-96FFDFB44842}" srcOrd="0" destOrd="0" presId="urn:microsoft.com/office/officeart/2005/8/layout/hierarchy1"/>
    <dgm:cxn modelId="{533E6B71-6DF0-4CBE-9323-FBAE8D978BC7}" type="presParOf" srcId="{328A87A7-1E24-4A34-93CA-4001C3E51B99}" destId="{924C226B-770A-4F17-AE39-ED16755E8809}" srcOrd="1" destOrd="0" presId="urn:microsoft.com/office/officeart/2005/8/layout/hierarchy1"/>
    <dgm:cxn modelId="{56871006-DD4F-4A36-8FD8-883DF9252E43}" type="presParOf" srcId="{924C226B-770A-4F17-AE39-ED16755E8809}" destId="{DA526423-C423-4C59-8AA4-32339AE7101A}" srcOrd="0" destOrd="0" presId="urn:microsoft.com/office/officeart/2005/8/layout/hierarchy1"/>
    <dgm:cxn modelId="{42CA6385-E6C5-45A8-B257-E74392B40179}" type="presParOf" srcId="{DA526423-C423-4C59-8AA4-32339AE7101A}" destId="{1BCCC944-9E76-4A79-A3BD-9DF4A384F144}" srcOrd="0" destOrd="0" presId="urn:microsoft.com/office/officeart/2005/8/layout/hierarchy1"/>
    <dgm:cxn modelId="{F4EE7023-07F0-49B4-881E-9876B9A5462B}" type="presParOf" srcId="{DA526423-C423-4C59-8AA4-32339AE7101A}" destId="{E8AB0076-8AF9-4186-8BAA-CBD2497DD61F}" srcOrd="1" destOrd="0" presId="urn:microsoft.com/office/officeart/2005/8/layout/hierarchy1"/>
    <dgm:cxn modelId="{40F4619D-2AD4-4718-9CED-1707810241E3}" type="presParOf" srcId="{924C226B-770A-4F17-AE39-ED16755E8809}" destId="{97B58A5E-47F5-41C8-A0F0-66E4478C8B9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69FF2A-B764-4D2B-9212-B70FE7E5E168}" type="doc">
      <dgm:prSet loTypeId="urn:microsoft.com/office/officeart/2005/8/layout/hList7" loCatId="picture" qsTypeId="urn:microsoft.com/office/officeart/2005/8/quickstyle/simple5" qsCatId="simple" csTypeId="urn:microsoft.com/office/officeart/2005/8/colors/colorful1" csCatId="colorful" phldr="1"/>
      <dgm:spPr/>
      <dgm:t>
        <a:bodyPr/>
        <a:lstStyle/>
        <a:p>
          <a:endParaRPr lang="en-US"/>
        </a:p>
      </dgm:t>
    </dgm:pt>
    <dgm:pt modelId="{004D3F82-88A4-4948-A491-83FFEDF69F8B}">
      <dgm:prSet phldrT="[Text]"/>
      <dgm:spPr/>
      <dgm:t>
        <a:bodyPr/>
        <a:lstStyle/>
        <a:p>
          <a:pPr algn="ctr"/>
          <a:r>
            <a:rPr lang="en-US" b="1"/>
            <a:t>C</a:t>
          </a:r>
        </a:p>
      </dgm:t>
    </dgm:pt>
    <dgm:pt modelId="{DFBBDC4D-1B98-4ED1-AD58-E048D9128E25}" type="parTrans" cxnId="{926FC9E5-9457-4E4A-8874-EDB94ABF42A5}">
      <dgm:prSet/>
      <dgm:spPr/>
      <dgm:t>
        <a:bodyPr/>
        <a:lstStyle/>
        <a:p>
          <a:endParaRPr lang="en-US" b="1"/>
        </a:p>
      </dgm:t>
    </dgm:pt>
    <dgm:pt modelId="{C68532BB-F610-49D1-8750-2104235011CE}" type="sibTrans" cxnId="{926FC9E5-9457-4E4A-8874-EDB94ABF42A5}">
      <dgm:prSet/>
      <dgm:spPr/>
      <dgm:t>
        <a:bodyPr/>
        <a:lstStyle/>
        <a:p>
          <a:endParaRPr lang="en-US" b="1"/>
        </a:p>
      </dgm:t>
    </dgm:pt>
    <dgm:pt modelId="{C199C531-20AF-491D-ABE7-1142BA2223AF}">
      <dgm:prSet phldrT="[Text]" custT="1"/>
      <dgm:spPr/>
      <dgm:t>
        <a:bodyPr spcFirstLastPara="0" vert="horz" wrap="square" lIns="34290" tIns="102870" rIns="34290" bIns="34290" numCol="1" spcCol="1270" anchor="ctr" anchorCtr="0"/>
        <a:lstStyle/>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Connection</a:t>
          </a:r>
        </a:p>
      </dgm:t>
    </dgm:pt>
    <dgm:pt modelId="{E94F4329-15BE-42A0-AC16-69408F3C299B}" type="parTrans" cxnId="{0A237358-F55E-4B48-9677-D338DF9B56B3}">
      <dgm:prSet/>
      <dgm:spPr/>
      <dgm:t>
        <a:bodyPr/>
        <a:lstStyle/>
        <a:p>
          <a:endParaRPr lang="en-US" b="1"/>
        </a:p>
      </dgm:t>
    </dgm:pt>
    <dgm:pt modelId="{AA11CC0F-DE49-4324-807D-45A91E71F2CE}" type="sibTrans" cxnId="{0A237358-F55E-4B48-9677-D338DF9B56B3}">
      <dgm:prSet/>
      <dgm:spPr/>
      <dgm:t>
        <a:bodyPr/>
        <a:lstStyle/>
        <a:p>
          <a:endParaRPr lang="en-US" b="1"/>
        </a:p>
      </dgm:t>
    </dgm:pt>
    <dgm:pt modelId="{855E3840-DDE1-40EB-AB5D-148E9A013323}">
      <dgm:prSet phldrT="[Text]"/>
      <dgm:spPr/>
      <dgm:t>
        <a:bodyPr/>
        <a:lstStyle/>
        <a:p>
          <a:pPr algn="ctr"/>
          <a:r>
            <a:rPr lang="en-US" b="1"/>
            <a:t>O</a:t>
          </a:r>
        </a:p>
      </dgm:t>
    </dgm:pt>
    <dgm:pt modelId="{78CCFD87-6947-4A01-89EA-A94E280975C2}" type="parTrans" cxnId="{4927544B-0153-4A20-9AC8-09C68DF86490}">
      <dgm:prSet/>
      <dgm:spPr/>
      <dgm:t>
        <a:bodyPr/>
        <a:lstStyle/>
        <a:p>
          <a:endParaRPr lang="en-US" b="1"/>
        </a:p>
      </dgm:t>
    </dgm:pt>
    <dgm:pt modelId="{9D9E2F24-575D-4783-B7B0-C6D46E528885}" type="sibTrans" cxnId="{4927544B-0153-4A20-9AC8-09C68DF86490}">
      <dgm:prSet/>
      <dgm:spPr/>
      <dgm:t>
        <a:bodyPr/>
        <a:lstStyle/>
        <a:p>
          <a:endParaRPr lang="en-US" b="1"/>
        </a:p>
      </dgm:t>
    </dgm:pt>
    <dgm:pt modelId="{99A7BC9D-C068-45A9-80D6-15F67C66378D}">
      <dgm:prSet phldrT="[Text]" custT="1"/>
      <dgm:spPr/>
      <dgm:t>
        <a:bodyPr spcFirstLastPara="0" vert="horz" wrap="square" lIns="34290" tIns="102870" rIns="34290" bIns="34290" numCol="1" spcCol="1270" anchor="ctr" anchorCtr="0"/>
        <a:lstStyle/>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Openness</a:t>
          </a:r>
        </a:p>
      </dgm:t>
    </dgm:pt>
    <dgm:pt modelId="{95F69A0F-A2F1-4E4B-A387-CC5A29650CE2}" type="parTrans" cxnId="{18851567-B542-4E9B-9D96-869D92DCAB34}">
      <dgm:prSet/>
      <dgm:spPr/>
      <dgm:t>
        <a:bodyPr/>
        <a:lstStyle/>
        <a:p>
          <a:endParaRPr lang="en-US" b="1"/>
        </a:p>
      </dgm:t>
    </dgm:pt>
    <dgm:pt modelId="{35CDDDF4-537C-4237-97ED-139EDAEFED4B}" type="sibTrans" cxnId="{18851567-B542-4E9B-9D96-869D92DCAB34}">
      <dgm:prSet/>
      <dgm:spPr/>
      <dgm:t>
        <a:bodyPr/>
        <a:lstStyle/>
        <a:p>
          <a:endParaRPr lang="en-US" b="1"/>
        </a:p>
      </dgm:t>
    </dgm:pt>
    <dgm:pt modelId="{9B1A3823-CD0F-4AF9-A7F4-26C462C3B371}">
      <dgm:prSet phldrT="[Text]"/>
      <dgm:spPr/>
      <dgm:t>
        <a:bodyPr/>
        <a:lstStyle/>
        <a:p>
          <a:pPr algn="ctr"/>
          <a:r>
            <a:rPr lang="en-US" b="1"/>
            <a:t>P</a:t>
          </a:r>
        </a:p>
      </dgm:t>
    </dgm:pt>
    <dgm:pt modelId="{11B22AC7-4E41-4934-BA91-71602DC5D736}" type="parTrans" cxnId="{E62BC9D6-BD80-45A8-A965-33B5BA7C66DF}">
      <dgm:prSet/>
      <dgm:spPr/>
      <dgm:t>
        <a:bodyPr/>
        <a:lstStyle/>
        <a:p>
          <a:endParaRPr lang="en-US" b="1"/>
        </a:p>
      </dgm:t>
    </dgm:pt>
    <dgm:pt modelId="{9F10270E-5225-4EF4-9290-400D3FBE3E29}" type="sibTrans" cxnId="{E62BC9D6-BD80-45A8-A965-33B5BA7C66DF}">
      <dgm:prSet/>
      <dgm:spPr/>
      <dgm:t>
        <a:bodyPr/>
        <a:lstStyle/>
        <a:p>
          <a:endParaRPr lang="en-US" b="1"/>
        </a:p>
      </dgm:t>
    </dgm:pt>
    <dgm:pt modelId="{3E61FF2D-1F49-43EC-86E1-706B10D4BD2B}">
      <dgm:prSet phldrT="[Text]" custT="1"/>
      <dgm:spPr/>
      <dgm:t>
        <a:bodyPr spcFirstLastPara="0" vert="horz" wrap="square" lIns="34290" tIns="102870" rIns="34290" bIns="34290" numCol="1" spcCol="1270" anchor="ctr" anchorCtr="0"/>
        <a:lstStyle/>
        <a:p>
          <a:pPr algn="ctr">
            <a:buNone/>
          </a:pPr>
          <a:r>
            <a:rPr lang="en-US" sz="2700" b="0" kern="1200">
              <a:latin typeface="Century Gothic" panose="020B0502020202020204"/>
              <a:ea typeface="+mn-ea"/>
              <a:cs typeface="+mn-cs"/>
            </a:rPr>
            <a:t>Partnership</a:t>
          </a:r>
        </a:p>
      </dgm:t>
    </dgm:pt>
    <dgm:pt modelId="{D4692D97-316F-4AA1-9520-50FFDF845A55}" type="parTrans" cxnId="{47F399EE-10FA-4051-9DA7-9D2269418141}">
      <dgm:prSet/>
      <dgm:spPr/>
      <dgm:t>
        <a:bodyPr/>
        <a:lstStyle/>
        <a:p>
          <a:endParaRPr lang="en-US" b="1"/>
        </a:p>
      </dgm:t>
    </dgm:pt>
    <dgm:pt modelId="{C024A437-9D32-43D0-B7DF-77852BABC6ED}" type="sibTrans" cxnId="{47F399EE-10FA-4051-9DA7-9D2269418141}">
      <dgm:prSet/>
      <dgm:spPr/>
      <dgm:t>
        <a:bodyPr/>
        <a:lstStyle/>
        <a:p>
          <a:endParaRPr lang="en-US" b="1"/>
        </a:p>
      </dgm:t>
    </dgm:pt>
    <dgm:pt modelId="{F66EED50-A4F3-4B8E-B7FD-A1119D704ACF}">
      <dgm:prSet phldrT="[Text]"/>
      <dgm:spPr/>
      <dgm:t>
        <a:bodyPr/>
        <a:lstStyle/>
        <a:p>
          <a:pPr algn="ctr"/>
          <a:r>
            <a:rPr lang="en-US" b="1"/>
            <a:t>E</a:t>
          </a:r>
        </a:p>
      </dgm:t>
    </dgm:pt>
    <dgm:pt modelId="{1D68B042-B3B4-4922-9001-C355549AEA98}" type="parTrans" cxnId="{4FFBA32C-7583-4069-B7EF-AF7CAF44ADE8}">
      <dgm:prSet/>
      <dgm:spPr/>
      <dgm:t>
        <a:bodyPr/>
        <a:lstStyle/>
        <a:p>
          <a:endParaRPr lang="en-US" b="1"/>
        </a:p>
      </dgm:t>
    </dgm:pt>
    <dgm:pt modelId="{D8797EC1-8C99-4158-94D1-6BF5D54191AF}" type="sibTrans" cxnId="{4FFBA32C-7583-4069-B7EF-AF7CAF44ADE8}">
      <dgm:prSet/>
      <dgm:spPr/>
      <dgm:t>
        <a:bodyPr/>
        <a:lstStyle/>
        <a:p>
          <a:endParaRPr lang="en-US" b="1"/>
        </a:p>
      </dgm:t>
    </dgm:pt>
    <dgm:pt modelId="{4916C56A-B845-4D06-B17B-666280EB2B72}">
      <dgm:prSet phldrT="[Text]" custT="1"/>
      <dgm:spPr/>
      <dgm:t>
        <a:bodyPr spcFirstLastPara="0" vert="horz" wrap="square" lIns="34290" tIns="102870" rIns="34290" bIns="34290" numCol="1" spcCol="1270" anchor="ctr" anchorCtr="0"/>
        <a:lstStyle/>
        <a:p>
          <a:pPr algn="ctr">
            <a:buNone/>
          </a:pPr>
          <a:r>
            <a:rPr lang="en-US" sz="2700" b="0" kern="1200">
              <a:latin typeface="Century Gothic" panose="020B0502020202020204"/>
              <a:ea typeface="+mn-ea"/>
              <a:cs typeface="+mn-cs"/>
            </a:rPr>
            <a:t>Engagement</a:t>
          </a:r>
        </a:p>
      </dgm:t>
    </dgm:pt>
    <dgm:pt modelId="{70B84FD4-D5B5-438B-B3C9-9321C0F88657}" type="parTrans" cxnId="{5BCECEA8-A008-48C7-A158-37B9408B509D}">
      <dgm:prSet/>
      <dgm:spPr/>
      <dgm:t>
        <a:bodyPr/>
        <a:lstStyle/>
        <a:p>
          <a:endParaRPr lang="en-US" b="1"/>
        </a:p>
      </dgm:t>
    </dgm:pt>
    <dgm:pt modelId="{04B5D2A3-3D73-4F02-A46C-1614CC92FE69}" type="sibTrans" cxnId="{5BCECEA8-A008-48C7-A158-37B9408B509D}">
      <dgm:prSet/>
      <dgm:spPr/>
      <dgm:t>
        <a:bodyPr/>
        <a:lstStyle/>
        <a:p>
          <a:endParaRPr lang="en-US" b="1"/>
        </a:p>
      </dgm:t>
    </dgm:pt>
    <dgm:pt modelId="{5F05199D-A3F2-4338-8A0B-15EC2A36F2F1}" type="pres">
      <dgm:prSet presAssocID="{AA69FF2A-B764-4D2B-9212-B70FE7E5E168}" presName="Name0" presStyleCnt="0">
        <dgm:presLayoutVars>
          <dgm:dir/>
          <dgm:resizeHandles val="exact"/>
        </dgm:presLayoutVars>
      </dgm:prSet>
      <dgm:spPr/>
    </dgm:pt>
    <dgm:pt modelId="{8B0F1850-19E6-4D02-801A-6CD13942FE24}" type="pres">
      <dgm:prSet presAssocID="{AA69FF2A-B764-4D2B-9212-B70FE7E5E168}" presName="fgShape" presStyleLbl="fgShp" presStyleIdx="0" presStyleCnt="1"/>
      <dgm:spPr/>
    </dgm:pt>
    <dgm:pt modelId="{39A80137-B8B2-4F4B-8558-5037EA351BC4}" type="pres">
      <dgm:prSet presAssocID="{AA69FF2A-B764-4D2B-9212-B70FE7E5E168}" presName="linComp" presStyleCnt="0"/>
      <dgm:spPr/>
    </dgm:pt>
    <dgm:pt modelId="{A22C8C5C-BB8B-4066-B64F-BF3C396770AD}" type="pres">
      <dgm:prSet presAssocID="{004D3F82-88A4-4948-A491-83FFEDF69F8B}" presName="compNode" presStyleCnt="0"/>
      <dgm:spPr/>
    </dgm:pt>
    <dgm:pt modelId="{971BA645-7877-48DC-A960-255FBB74074A}" type="pres">
      <dgm:prSet presAssocID="{004D3F82-88A4-4948-A491-83FFEDF69F8B}" presName="bkgdShape" presStyleLbl="node1" presStyleIdx="0" presStyleCnt="4"/>
      <dgm:spPr/>
    </dgm:pt>
    <dgm:pt modelId="{08DCC127-D7F3-4827-8D24-D127C2445EC3}" type="pres">
      <dgm:prSet presAssocID="{004D3F82-88A4-4948-A491-83FFEDF69F8B}" presName="nodeTx" presStyleLbl="node1" presStyleIdx="0" presStyleCnt="4">
        <dgm:presLayoutVars>
          <dgm:bulletEnabled val="1"/>
        </dgm:presLayoutVars>
      </dgm:prSet>
      <dgm:spPr/>
    </dgm:pt>
    <dgm:pt modelId="{E869653E-970C-419A-A58E-DBE142342779}" type="pres">
      <dgm:prSet presAssocID="{004D3F82-88A4-4948-A491-83FFEDF69F8B}" presName="invisiNode" presStyleLbl="node1" presStyleIdx="0" presStyleCnt="4"/>
      <dgm:spPr/>
    </dgm:pt>
    <dgm:pt modelId="{A032BE0B-8DDF-46C2-92A4-FDB846623746}" type="pres">
      <dgm:prSet presAssocID="{004D3F82-88A4-4948-A491-83FFEDF69F8B}"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with solid fill"/>
        </a:ext>
      </dgm:extLst>
    </dgm:pt>
    <dgm:pt modelId="{C1197459-7787-42B0-8D8F-3209A41DB450}" type="pres">
      <dgm:prSet presAssocID="{C68532BB-F610-49D1-8750-2104235011CE}" presName="sibTrans" presStyleLbl="sibTrans2D1" presStyleIdx="0" presStyleCnt="0"/>
      <dgm:spPr/>
    </dgm:pt>
    <dgm:pt modelId="{91F6AE9B-DD50-47ED-8F47-EF106B6D8B09}" type="pres">
      <dgm:prSet presAssocID="{855E3840-DDE1-40EB-AB5D-148E9A013323}" presName="compNode" presStyleCnt="0"/>
      <dgm:spPr/>
    </dgm:pt>
    <dgm:pt modelId="{8DBB9BFC-A136-40E5-99DF-61C30A82D3A8}" type="pres">
      <dgm:prSet presAssocID="{855E3840-DDE1-40EB-AB5D-148E9A013323}" presName="bkgdShape" presStyleLbl="node1" presStyleIdx="1" presStyleCnt="4"/>
      <dgm:spPr/>
    </dgm:pt>
    <dgm:pt modelId="{2F5EC715-818F-4580-957F-C8C7ABF71107}" type="pres">
      <dgm:prSet presAssocID="{855E3840-DDE1-40EB-AB5D-148E9A013323}" presName="nodeTx" presStyleLbl="node1" presStyleIdx="1" presStyleCnt="4">
        <dgm:presLayoutVars>
          <dgm:bulletEnabled val="1"/>
        </dgm:presLayoutVars>
      </dgm:prSet>
      <dgm:spPr/>
    </dgm:pt>
    <dgm:pt modelId="{BA73986C-3E56-4DC7-A978-C19DEA423169}" type="pres">
      <dgm:prSet presAssocID="{855E3840-DDE1-40EB-AB5D-148E9A013323}" presName="invisiNode" presStyleLbl="node1" presStyleIdx="1" presStyleCnt="4"/>
      <dgm:spPr/>
    </dgm:pt>
    <dgm:pt modelId="{922BFD49-E41F-4A5F-B2A8-E981F2B56296}" type="pres">
      <dgm:prSet presAssocID="{855E3840-DDE1-40EB-AB5D-148E9A013323}"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4BC42EB9-3CBE-49A4-809B-31FC1424129B}" type="pres">
      <dgm:prSet presAssocID="{9D9E2F24-575D-4783-B7B0-C6D46E528885}" presName="sibTrans" presStyleLbl="sibTrans2D1" presStyleIdx="0" presStyleCnt="0"/>
      <dgm:spPr/>
    </dgm:pt>
    <dgm:pt modelId="{EDFA0D74-BF55-49D4-9447-D82A36554C77}" type="pres">
      <dgm:prSet presAssocID="{9B1A3823-CD0F-4AF9-A7F4-26C462C3B371}" presName="compNode" presStyleCnt="0"/>
      <dgm:spPr/>
    </dgm:pt>
    <dgm:pt modelId="{97D0810E-BFC6-4C9C-9656-F7DB2D33DCF4}" type="pres">
      <dgm:prSet presAssocID="{9B1A3823-CD0F-4AF9-A7F4-26C462C3B371}" presName="bkgdShape" presStyleLbl="node1" presStyleIdx="2" presStyleCnt="4"/>
      <dgm:spPr/>
    </dgm:pt>
    <dgm:pt modelId="{90A881E2-201F-4408-B2F9-482AE74B079D}" type="pres">
      <dgm:prSet presAssocID="{9B1A3823-CD0F-4AF9-A7F4-26C462C3B371}" presName="nodeTx" presStyleLbl="node1" presStyleIdx="2" presStyleCnt="4">
        <dgm:presLayoutVars>
          <dgm:bulletEnabled val="1"/>
        </dgm:presLayoutVars>
      </dgm:prSet>
      <dgm:spPr/>
    </dgm:pt>
    <dgm:pt modelId="{4328363C-D2DA-41CF-9078-A46FCFD34EB3}" type="pres">
      <dgm:prSet presAssocID="{9B1A3823-CD0F-4AF9-A7F4-26C462C3B371}" presName="invisiNode" presStyleLbl="node1" presStyleIdx="2" presStyleCnt="4"/>
      <dgm:spPr/>
    </dgm:pt>
    <dgm:pt modelId="{3E3014D3-DA26-42B2-9FB2-D40B172575E0}" type="pres">
      <dgm:prSet presAssocID="{9B1A3823-CD0F-4AF9-A7F4-26C462C3B371}"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ance with solid fill"/>
        </a:ext>
      </dgm:extLst>
    </dgm:pt>
    <dgm:pt modelId="{4C10BA21-5082-4506-8633-A721C4BE6812}" type="pres">
      <dgm:prSet presAssocID="{9F10270E-5225-4EF4-9290-400D3FBE3E29}" presName="sibTrans" presStyleLbl="sibTrans2D1" presStyleIdx="0" presStyleCnt="0"/>
      <dgm:spPr/>
    </dgm:pt>
    <dgm:pt modelId="{5B82CDE2-F312-431F-929D-C374A441DEB0}" type="pres">
      <dgm:prSet presAssocID="{F66EED50-A4F3-4B8E-B7FD-A1119D704ACF}" presName="compNode" presStyleCnt="0"/>
      <dgm:spPr/>
    </dgm:pt>
    <dgm:pt modelId="{AA0DE6BA-9DF8-4317-9122-B31F83359DE6}" type="pres">
      <dgm:prSet presAssocID="{F66EED50-A4F3-4B8E-B7FD-A1119D704ACF}" presName="bkgdShape" presStyleLbl="node1" presStyleIdx="3" presStyleCnt="4"/>
      <dgm:spPr/>
    </dgm:pt>
    <dgm:pt modelId="{7A612835-5538-49D4-94DC-E8518C231E05}" type="pres">
      <dgm:prSet presAssocID="{F66EED50-A4F3-4B8E-B7FD-A1119D704ACF}" presName="nodeTx" presStyleLbl="node1" presStyleIdx="3" presStyleCnt="4">
        <dgm:presLayoutVars>
          <dgm:bulletEnabled val="1"/>
        </dgm:presLayoutVars>
      </dgm:prSet>
      <dgm:spPr/>
    </dgm:pt>
    <dgm:pt modelId="{FA3E8517-37B9-48FF-BAAA-86A2D712B94D}" type="pres">
      <dgm:prSet presAssocID="{F66EED50-A4F3-4B8E-B7FD-A1119D704ACF}" presName="invisiNode" presStyleLbl="node1" presStyleIdx="3" presStyleCnt="4"/>
      <dgm:spPr/>
    </dgm:pt>
    <dgm:pt modelId="{E921A7B4-1AB7-46C2-AA17-88ECAAD191B1}" type="pres">
      <dgm:prSet presAssocID="{F66EED50-A4F3-4B8E-B7FD-A1119D704ACF}"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at bubble with solid fill"/>
        </a:ext>
      </dgm:extLst>
    </dgm:pt>
  </dgm:ptLst>
  <dgm:cxnLst>
    <dgm:cxn modelId="{39DB9A2C-1CA9-4C36-BB28-DBB212E0D8EB}" type="presOf" srcId="{9D9E2F24-575D-4783-B7B0-C6D46E528885}" destId="{4BC42EB9-3CBE-49A4-809B-31FC1424129B}" srcOrd="0" destOrd="0" presId="urn:microsoft.com/office/officeart/2005/8/layout/hList7"/>
    <dgm:cxn modelId="{4FFBA32C-7583-4069-B7EF-AF7CAF44ADE8}" srcId="{AA69FF2A-B764-4D2B-9212-B70FE7E5E168}" destId="{F66EED50-A4F3-4B8E-B7FD-A1119D704ACF}" srcOrd="3" destOrd="0" parTransId="{1D68B042-B3B4-4922-9001-C355549AEA98}" sibTransId="{D8797EC1-8C99-4158-94D1-6BF5D54191AF}"/>
    <dgm:cxn modelId="{B3742739-E994-4251-94C9-33A06AD30D02}" type="presOf" srcId="{99A7BC9D-C068-45A9-80D6-15F67C66378D}" destId="{2F5EC715-818F-4580-957F-C8C7ABF71107}" srcOrd="1" destOrd="1" presId="urn:microsoft.com/office/officeart/2005/8/layout/hList7"/>
    <dgm:cxn modelId="{560E025C-61E9-41AE-B8AB-CCC134B0510F}" type="presOf" srcId="{99A7BC9D-C068-45A9-80D6-15F67C66378D}" destId="{8DBB9BFC-A136-40E5-99DF-61C30A82D3A8}" srcOrd="0" destOrd="1" presId="urn:microsoft.com/office/officeart/2005/8/layout/hList7"/>
    <dgm:cxn modelId="{C29E4360-275C-4978-8394-D9530FC68FEA}" type="presOf" srcId="{9B1A3823-CD0F-4AF9-A7F4-26C462C3B371}" destId="{97D0810E-BFC6-4C9C-9656-F7DB2D33DCF4}" srcOrd="0" destOrd="0" presId="urn:microsoft.com/office/officeart/2005/8/layout/hList7"/>
    <dgm:cxn modelId="{18851567-B542-4E9B-9D96-869D92DCAB34}" srcId="{855E3840-DDE1-40EB-AB5D-148E9A013323}" destId="{99A7BC9D-C068-45A9-80D6-15F67C66378D}" srcOrd="0" destOrd="0" parTransId="{95F69A0F-A2F1-4E4B-A387-CC5A29650CE2}" sibTransId="{35CDDDF4-537C-4237-97ED-139EDAEFED4B}"/>
    <dgm:cxn modelId="{9E130E48-46CC-4CA6-B76A-1C7A3B9DDF24}" type="presOf" srcId="{9B1A3823-CD0F-4AF9-A7F4-26C462C3B371}" destId="{90A881E2-201F-4408-B2F9-482AE74B079D}" srcOrd="1" destOrd="0" presId="urn:microsoft.com/office/officeart/2005/8/layout/hList7"/>
    <dgm:cxn modelId="{4927544B-0153-4A20-9AC8-09C68DF86490}" srcId="{AA69FF2A-B764-4D2B-9212-B70FE7E5E168}" destId="{855E3840-DDE1-40EB-AB5D-148E9A013323}" srcOrd="1" destOrd="0" parTransId="{78CCFD87-6947-4A01-89EA-A94E280975C2}" sibTransId="{9D9E2F24-575D-4783-B7B0-C6D46E528885}"/>
    <dgm:cxn modelId="{0A237358-F55E-4B48-9677-D338DF9B56B3}" srcId="{004D3F82-88A4-4948-A491-83FFEDF69F8B}" destId="{C199C531-20AF-491D-ABE7-1142BA2223AF}" srcOrd="0" destOrd="0" parTransId="{E94F4329-15BE-42A0-AC16-69408F3C299B}" sibTransId="{AA11CC0F-DE49-4324-807D-45A91E71F2CE}"/>
    <dgm:cxn modelId="{0B1D0597-F079-4DC4-9581-99F37397731C}" type="presOf" srcId="{004D3F82-88A4-4948-A491-83FFEDF69F8B}" destId="{971BA645-7877-48DC-A960-255FBB74074A}" srcOrd="0" destOrd="0" presId="urn:microsoft.com/office/officeart/2005/8/layout/hList7"/>
    <dgm:cxn modelId="{E292DEA5-72B4-4E60-980F-019837E7D01B}" type="presOf" srcId="{C199C531-20AF-491D-ABE7-1142BA2223AF}" destId="{971BA645-7877-48DC-A960-255FBB74074A}" srcOrd="0" destOrd="1" presId="urn:microsoft.com/office/officeart/2005/8/layout/hList7"/>
    <dgm:cxn modelId="{5BCECEA8-A008-48C7-A158-37B9408B509D}" srcId="{F66EED50-A4F3-4B8E-B7FD-A1119D704ACF}" destId="{4916C56A-B845-4D06-B17B-666280EB2B72}" srcOrd="0" destOrd="0" parTransId="{70B84FD4-D5B5-438B-B3C9-9321C0F88657}" sibTransId="{04B5D2A3-3D73-4F02-A46C-1614CC92FE69}"/>
    <dgm:cxn modelId="{0B0F9FAC-8B20-4508-992F-049227776426}" type="presOf" srcId="{9F10270E-5225-4EF4-9290-400D3FBE3E29}" destId="{4C10BA21-5082-4506-8633-A721C4BE6812}" srcOrd="0" destOrd="0" presId="urn:microsoft.com/office/officeart/2005/8/layout/hList7"/>
    <dgm:cxn modelId="{FC69EBB0-B8CE-4157-907C-11ED2EFE5AD9}" type="presOf" srcId="{004D3F82-88A4-4948-A491-83FFEDF69F8B}" destId="{08DCC127-D7F3-4827-8D24-D127C2445EC3}" srcOrd="1" destOrd="0" presId="urn:microsoft.com/office/officeart/2005/8/layout/hList7"/>
    <dgm:cxn modelId="{DA2205B1-0828-44F0-92C8-7CF63F0404AA}" type="presOf" srcId="{F66EED50-A4F3-4B8E-B7FD-A1119D704ACF}" destId="{AA0DE6BA-9DF8-4317-9122-B31F83359DE6}" srcOrd="0" destOrd="0" presId="urn:microsoft.com/office/officeart/2005/8/layout/hList7"/>
    <dgm:cxn modelId="{48FC4AB5-F256-41C0-A7D7-6AACFA2603CB}" type="presOf" srcId="{C199C531-20AF-491D-ABE7-1142BA2223AF}" destId="{08DCC127-D7F3-4827-8D24-D127C2445EC3}" srcOrd="1" destOrd="1" presId="urn:microsoft.com/office/officeart/2005/8/layout/hList7"/>
    <dgm:cxn modelId="{184184B8-BE27-4F3D-B8C3-D69D858E627C}" type="presOf" srcId="{855E3840-DDE1-40EB-AB5D-148E9A013323}" destId="{8DBB9BFC-A136-40E5-99DF-61C30A82D3A8}" srcOrd="0" destOrd="0" presId="urn:microsoft.com/office/officeart/2005/8/layout/hList7"/>
    <dgm:cxn modelId="{551123C6-81F8-4DCB-868A-0F02F8474B0C}" type="presOf" srcId="{4916C56A-B845-4D06-B17B-666280EB2B72}" destId="{7A612835-5538-49D4-94DC-E8518C231E05}" srcOrd="1" destOrd="1" presId="urn:microsoft.com/office/officeart/2005/8/layout/hList7"/>
    <dgm:cxn modelId="{CAC8CCCC-8318-4AEA-A579-1F58F51CAAD1}" type="presOf" srcId="{3E61FF2D-1F49-43EC-86E1-706B10D4BD2B}" destId="{97D0810E-BFC6-4C9C-9656-F7DB2D33DCF4}" srcOrd="0" destOrd="1" presId="urn:microsoft.com/office/officeart/2005/8/layout/hList7"/>
    <dgm:cxn modelId="{52317AD2-1819-4BD4-9F37-5A2281F1D7C0}" type="presOf" srcId="{F66EED50-A4F3-4B8E-B7FD-A1119D704ACF}" destId="{7A612835-5538-49D4-94DC-E8518C231E05}" srcOrd="1" destOrd="0" presId="urn:microsoft.com/office/officeart/2005/8/layout/hList7"/>
    <dgm:cxn modelId="{345D20D6-AF0C-4E40-88E5-0E2242D42B46}" type="presOf" srcId="{AA69FF2A-B764-4D2B-9212-B70FE7E5E168}" destId="{5F05199D-A3F2-4338-8A0B-15EC2A36F2F1}" srcOrd="0" destOrd="0" presId="urn:microsoft.com/office/officeart/2005/8/layout/hList7"/>
    <dgm:cxn modelId="{E62BC9D6-BD80-45A8-A965-33B5BA7C66DF}" srcId="{AA69FF2A-B764-4D2B-9212-B70FE7E5E168}" destId="{9B1A3823-CD0F-4AF9-A7F4-26C462C3B371}" srcOrd="2" destOrd="0" parTransId="{11B22AC7-4E41-4934-BA91-71602DC5D736}" sibTransId="{9F10270E-5225-4EF4-9290-400D3FBE3E29}"/>
    <dgm:cxn modelId="{367C52D7-CDC2-4796-90B9-5F973ECB9758}" type="presOf" srcId="{855E3840-DDE1-40EB-AB5D-148E9A013323}" destId="{2F5EC715-818F-4580-957F-C8C7ABF71107}" srcOrd="1" destOrd="0" presId="urn:microsoft.com/office/officeart/2005/8/layout/hList7"/>
    <dgm:cxn modelId="{31C799DD-6555-4E18-9AA8-CB96CAA03190}" type="presOf" srcId="{4916C56A-B845-4D06-B17B-666280EB2B72}" destId="{AA0DE6BA-9DF8-4317-9122-B31F83359DE6}" srcOrd="0" destOrd="1" presId="urn:microsoft.com/office/officeart/2005/8/layout/hList7"/>
    <dgm:cxn modelId="{6AAE5FE1-B37C-44E4-97F2-5525E966317B}" type="presOf" srcId="{3E61FF2D-1F49-43EC-86E1-706B10D4BD2B}" destId="{90A881E2-201F-4408-B2F9-482AE74B079D}" srcOrd="1" destOrd="1" presId="urn:microsoft.com/office/officeart/2005/8/layout/hList7"/>
    <dgm:cxn modelId="{926FC9E5-9457-4E4A-8874-EDB94ABF42A5}" srcId="{AA69FF2A-B764-4D2B-9212-B70FE7E5E168}" destId="{004D3F82-88A4-4948-A491-83FFEDF69F8B}" srcOrd="0" destOrd="0" parTransId="{DFBBDC4D-1B98-4ED1-AD58-E048D9128E25}" sibTransId="{C68532BB-F610-49D1-8750-2104235011CE}"/>
    <dgm:cxn modelId="{81BB3EED-91F9-4D00-A11E-AD63A5453923}" type="presOf" srcId="{C68532BB-F610-49D1-8750-2104235011CE}" destId="{C1197459-7787-42B0-8D8F-3209A41DB450}" srcOrd="0" destOrd="0" presId="urn:microsoft.com/office/officeart/2005/8/layout/hList7"/>
    <dgm:cxn modelId="{47F399EE-10FA-4051-9DA7-9D2269418141}" srcId="{9B1A3823-CD0F-4AF9-A7F4-26C462C3B371}" destId="{3E61FF2D-1F49-43EC-86E1-706B10D4BD2B}" srcOrd="0" destOrd="0" parTransId="{D4692D97-316F-4AA1-9520-50FFDF845A55}" sibTransId="{C024A437-9D32-43D0-B7DF-77852BABC6ED}"/>
    <dgm:cxn modelId="{C29B9E02-024B-4CD3-B68F-D0E2FBDC3B9D}" type="presParOf" srcId="{5F05199D-A3F2-4338-8A0B-15EC2A36F2F1}" destId="{8B0F1850-19E6-4D02-801A-6CD13942FE24}" srcOrd="0" destOrd="0" presId="urn:microsoft.com/office/officeart/2005/8/layout/hList7"/>
    <dgm:cxn modelId="{20CCAD81-D6A5-4465-BD48-6B3EDE9D3FFF}" type="presParOf" srcId="{5F05199D-A3F2-4338-8A0B-15EC2A36F2F1}" destId="{39A80137-B8B2-4F4B-8558-5037EA351BC4}" srcOrd="1" destOrd="0" presId="urn:microsoft.com/office/officeart/2005/8/layout/hList7"/>
    <dgm:cxn modelId="{81A7B309-7286-4E31-8629-8A9B3886A3C2}" type="presParOf" srcId="{39A80137-B8B2-4F4B-8558-5037EA351BC4}" destId="{A22C8C5C-BB8B-4066-B64F-BF3C396770AD}" srcOrd="0" destOrd="0" presId="urn:microsoft.com/office/officeart/2005/8/layout/hList7"/>
    <dgm:cxn modelId="{B7BC5EA1-0C2A-48E7-A03D-41144F8F1083}" type="presParOf" srcId="{A22C8C5C-BB8B-4066-B64F-BF3C396770AD}" destId="{971BA645-7877-48DC-A960-255FBB74074A}" srcOrd="0" destOrd="0" presId="urn:microsoft.com/office/officeart/2005/8/layout/hList7"/>
    <dgm:cxn modelId="{D2210A9D-A9A1-4795-A67B-8F1941EA801F}" type="presParOf" srcId="{A22C8C5C-BB8B-4066-B64F-BF3C396770AD}" destId="{08DCC127-D7F3-4827-8D24-D127C2445EC3}" srcOrd="1" destOrd="0" presId="urn:microsoft.com/office/officeart/2005/8/layout/hList7"/>
    <dgm:cxn modelId="{759791EF-BFBA-4F47-8666-A957027045FE}" type="presParOf" srcId="{A22C8C5C-BB8B-4066-B64F-BF3C396770AD}" destId="{E869653E-970C-419A-A58E-DBE142342779}" srcOrd="2" destOrd="0" presId="urn:microsoft.com/office/officeart/2005/8/layout/hList7"/>
    <dgm:cxn modelId="{B6BEB7D2-90CB-4402-B102-829288B0E8E4}" type="presParOf" srcId="{A22C8C5C-BB8B-4066-B64F-BF3C396770AD}" destId="{A032BE0B-8DDF-46C2-92A4-FDB846623746}" srcOrd="3" destOrd="0" presId="urn:microsoft.com/office/officeart/2005/8/layout/hList7"/>
    <dgm:cxn modelId="{C002F973-B7D6-42E4-A9F5-2ECF985176BA}" type="presParOf" srcId="{39A80137-B8B2-4F4B-8558-5037EA351BC4}" destId="{C1197459-7787-42B0-8D8F-3209A41DB450}" srcOrd="1" destOrd="0" presId="urn:microsoft.com/office/officeart/2005/8/layout/hList7"/>
    <dgm:cxn modelId="{36E039F3-B4C0-40EC-842C-049895B0164E}" type="presParOf" srcId="{39A80137-B8B2-4F4B-8558-5037EA351BC4}" destId="{91F6AE9B-DD50-47ED-8F47-EF106B6D8B09}" srcOrd="2" destOrd="0" presId="urn:microsoft.com/office/officeart/2005/8/layout/hList7"/>
    <dgm:cxn modelId="{22DB6C48-0B3A-49D7-8EAF-B8C790ECBFD2}" type="presParOf" srcId="{91F6AE9B-DD50-47ED-8F47-EF106B6D8B09}" destId="{8DBB9BFC-A136-40E5-99DF-61C30A82D3A8}" srcOrd="0" destOrd="0" presId="urn:microsoft.com/office/officeart/2005/8/layout/hList7"/>
    <dgm:cxn modelId="{4822BBF7-5C09-4C4E-AA9C-A39ACE3881DE}" type="presParOf" srcId="{91F6AE9B-DD50-47ED-8F47-EF106B6D8B09}" destId="{2F5EC715-818F-4580-957F-C8C7ABF71107}" srcOrd="1" destOrd="0" presId="urn:microsoft.com/office/officeart/2005/8/layout/hList7"/>
    <dgm:cxn modelId="{34DD211B-7B3C-4E13-9273-AD97967A72B8}" type="presParOf" srcId="{91F6AE9B-DD50-47ED-8F47-EF106B6D8B09}" destId="{BA73986C-3E56-4DC7-A978-C19DEA423169}" srcOrd="2" destOrd="0" presId="urn:microsoft.com/office/officeart/2005/8/layout/hList7"/>
    <dgm:cxn modelId="{F1FDEC7D-D7B3-4A37-B6F9-4D15832287DD}" type="presParOf" srcId="{91F6AE9B-DD50-47ED-8F47-EF106B6D8B09}" destId="{922BFD49-E41F-4A5F-B2A8-E981F2B56296}" srcOrd="3" destOrd="0" presId="urn:microsoft.com/office/officeart/2005/8/layout/hList7"/>
    <dgm:cxn modelId="{60935D76-B9C1-4A94-B0DB-A325D4CF09F4}" type="presParOf" srcId="{39A80137-B8B2-4F4B-8558-5037EA351BC4}" destId="{4BC42EB9-3CBE-49A4-809B-31FC1424129B}" srcOrd="3" destOrd="0" presId="urn:microsoft.com/office/officeart/2005/8/layout/hList7"/>
    <dgm:cxn modelId="{B340A853-2591-49E1-A77C-8C240A5F5271}" type="presParOf" srcId="{39A80137-B8B2-4F4B-8558-5037EA351BC4}" destId="{EDFA0D74-BF55-49D4-9447-D82A36554C77}" srcOrd="4" destOrd="0" presId="urn:microsoft.com/office/officeart/2005/8/layout/hList7"/>
    <dgm:cxn modelId="{7D75B84B-8A5D-4B2F-B3C5-B3A1DDD56DA7}" type="presParOf" srcId="{EDFA0D74-BF55-49D4-9447-D82A36554C77}" destId="{97D0810E-BFC6-4C9C-9656-F7DB2D33DCF4}" srcOrd="0" destOrd="0" presId="urn:microsoft.com/office/officeart/2005/8/layout/hList7"/>
    <dgm:cxn modelId="{034E29EA-3181-45CA-AE66-DDC014839720}" type="presParOf" srcId="{EDFA0D74-BF55-49D4-9447-D82A36554C77}" destId="{90A881E2-201F-4408-B2F9-482AE74B079D}" srcOrd="1" destOrd="0" presId="urn:microsoft.com/office/officeart/2005/8/layout/hList7"/>
    <dgm:cxn modelId="{1279A167-FCD3-4409-AAC5-9B7378208497}" type="presParOf" srcId="{EDFA0D74-BF55-49D4-9447-D82A36554C77}" destId="{4328363C-D2DA-41CF-9078-A46FCFD34EB3}" srcOrd="2" destOrd="0" presId="urn:microsoft.com/office/officeart/2005/8/layout/hList7"/>
    <dgm:cxn modelId="{CA2C082D-F8B6-4287-94FA-ED4D0A99D861}" type="presParOf" srcId="{EDFA0D74-BF55-49D4-9447-D82A36554C77}" destId="{3E3014D3-DA26-42B2-9FB2-D40B172575E0}" srcOrd="3" destOrd="0" presId="urn:microsoft.com/office/officeart/2005/8/layout/hList7"/>
    <dgm:cxn modelId="{B7747E9B-A5D2-47D0-A9EB-1A80C2D557B1}" type="presParOf" srcId="{39A80137-B8B2-4F4B-8558-5037EA351BC4}" destId="{4C10BA21-5082-4506-8633-A721C4BE6812}" srcOrd="5" destOrd="0" presId="urn:microsoft.com/office/officeart/2005/8/layout/hList7"/>
    <dgm:cxn modelId="{B675093B-EA6D-4540-A449-F8E701FF4FBF}" type="presParOf" srcId="{39A80137-B8B2-4F4B-8558-5037EA351BC4}" destId="{5B82CDE2-F312-431F-929D-C374A441DEB0}" srcOrd="6" destOrd="0" presId="urn:microsoft.com/office/officeart/2005/8/layout/hList7"/>
    <dgm:cxn modelId="{E90AEC50-91AE-4E5F-8833-76B75D993508}" type="presParOf" srcId="{5B82CDE2-F312-431F-929D-C374A441DEB0}" destId="{AA0DE6BA-9DF8-4317-9122-B31F83359DE6}" srcOrd="0" destOrd="0" presId="urn:microsoft.com/office/officeart/2005/8/layout/hList7"/>
    <dgm:cxn modelId="{75C35F00-46CD-4A20-A4E8-EBFD9455FF1D}" type="presParOf" srcId="{5B82CDE2-F312-431F-929D-C374A441DEB0}" destId="{7A612835-5538-49D4-94DC-E8518C231E05}" srcOrd="1" destOrd="0" presId="urn:microsoft.com/office/officeart/2005/8/layout/hList7"/>
    <dgm:cxn modelId="{A2EF45FA-316F-4BAF-A21A-E3F59578E419}" type="presParOf" srcId="{5B82CDE2-F312-431F-929D-C374A441DEB0}" destId="{FA3E8517-37B9-48FF-BAAA-86A2D712B94D}" srcOrd="2" destOrd="0" presId="urn:microsoft.com/office/officeart/2005/8/layout/hList7"/>
    <dgm:cxn modelId="{53B4FAFE-4F09-467C-A203-1EEB0EEBE60E}" type="presParOf" srcId="{5B82CDE2-F312-431F-929D-C374A441DEB0}" destId="{E921A7B4-1AB7-46C2-AA17-88ECAAD191B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37DF2B-DECF-44A7-8971-07475E2BCFC3}" type="doc">
      <dgm:prSet loTypeId="urn:microsoft.com/office/officeart/2005/8/layout/hList2" loCatId="list" qsTypeId="urn:microsoft.com/office/officeart/2005/8/quickstyle/simple5" qsCatId="simple" csTypeId="urn:microsoft.com/office/officeart/2005/8/colors/colorful1" csCatId="colorful" phldr="1"/>
      <dgm:spPr/>
      <dgm:t>
        <a:bodyPr/>
        <a:lstStyle/>
        <a:p>
          <a:endParaRPr lang="en-US"/>
        </a:p>
      </dgm:t>
    </dgm:pt>
    <dgm:pt modelId="{8EE3C8DC-7BA8-479C-A581-E9DA099939F2}">
      <dgm:prSet phldrT="[Text]" custT="1"/>
      <dgm:spPr/>
      <dgm:t>
        <a:bodyPr/>
        <a:lstStyle/>
        <a:p>
          <a:pPr algn="ctr"/>
          <a:r>
            <a:rPr lang="en-US" sz="2400" b="0" i="1">
              <a:latin typeface="Segoe UI"/>
            </a:rPr>
            <a:t>Connection</a:t>
          </a:r>
          <a:endParaRPr lang="en-US" sz="2400" b="0" i="1">
            <a:latin typeface="+mn-lt"/>
          </a:endParaRPr>
        </a:p>
      </dgm:t>
    </dgm:pt>
    <dgm:pt modelId="{60ABFDD0-D409-4824-8102-DEA984738144}" type="parTrans" cxnId="{6E8797D1-3A1C-4879-9FDC-A7D2EC6197EA}">
      <dgm:prSet/>
      <dgm:spPr/>
      <dgm:t>
        <a:bodyPr/>
        <a:lstStyle/>
        <a:p>
          <a:endParaRPr lang="en-US">
            <a:solidFill>
              <a:schemeClr val="bg2"/>
            </a:solidFill>
          </a:endParaRPr>
        </a:p>
      </dgm:t>
    </dgm:pt>
    <dgm:pt modelId="{DAC4EAD7-53AC-40F0-BA2F-8B2633CEAE11}" type="sibTrans" cxnId="{6E8797D1-3A1C-4879-9FDC-A7D2EC6197EA}">
      <dgm:prSet/>
      <dgm:spPr/>
      <dgm:t>
        <a:bodyPr/>
        <a:lstStyle/>
        <a:p>
          <a:endParaRPr lang="en-US">
            <a:solidFill>
              <a:schemeClr val="bg2"/>
            </a:solidFill>
          </a:endParaRPr>
        </a:p>
      </dgm:t>
    </dgm:pt>
    <dgm:pt modelId="{97327C62-BA5C-47F7-8299-933045315932}">
      <dgm:prSet phldrT="[Text]" custT="1"/>
      <dgm:spPr/>
      <dgm:t>
        <a:bodyPr anchor="ctr" anchorCtr="0"/>
        <a:lstStyle/>
        <a:p>
          <a:pPr marL="0" indent="0">
            <a:buNone/>
          </a:pPr>
          <a:r>
            <a:rPr lang="en-US" sz="1200" kern="1200">
              <a:latin typeface="Segoe UI"/>
            </a:rPr>
            <a:t>Creating connections is vital to effective trauma-informed support. Connection involves a multitude of skills including being curious, open, relatable, flexible and authentic. Even in times of disconnection, one can see opportunities for self and relational growth. Connection is a key component of building a strong relationship based on mutuality, respect and safety as both parties have defined it. Connection is an ongoing process.</a:t>
          </a:r>
          <a:endParaRPr lang="en-US" sz="1200" kern="1200">
            <a:latin typeface="Segoe UI"/>
            <a:ea typeface="+mn-ea"/>
            <a:cs typeface="+mn-cs"/>
          </a:endParaRPr>
        </a:p>
      </dgm:t>
    </dgm:pt>
    <dgm:pt modelId="{7778D1D0-FBAF-4EC4-B4EC-3A802B530FFB}" type="parTrans" cxnId="{DC4AA911-BC66-4298-8F7C-123A1DA58750}">
      <dgm:prSet/>
      <dgm:spPr/>
      <dgm:t>
        <a:bodyPr/>
        <a:lstStyle/>
        <a:p>
          <a:endParaRPr lang="en-US">
            <a:solidFill>
              <a:schemeClr val="bg2"/>
            </a:solidFill>
          </a:endParaRPr>
        </a:p>
      </dgm:t>
    </dgm:pt>
    <dgm:pt modelId="{4D2D5D07-20D5-4A1A-A5F0-95E3F77EC5CC}" type="sibTrans" cxnId="{DC4AA911-BC66-4298-8F7C-123A1DA58750}">
      <dgm:prSet/>
      <dgm:spPr/>
      <dgm:t>
        <a:bodyPr/>
        <a:lstStyle/>
        <a:p>
          <a:endParaRPr lang="en-US">
            <a:solidFill>
              <a:schemeClr val="bg2"/>
            </a:solidFill>
          </a:endParaRPr>
        </a:p>
      </dgm:t>
    </dgm:pt>
    <dgm:pt modelId="{98037C07-1956-4C42-B4C9-85C0DA48E728}">
      <dgm:prSet phldrT="[Text]" custT="1"/>
      <dgm:spPr/>
      <dgm:t>
        <a:bodyPr/>
        <a:lstStyle/>
        <a:p>
          <a:pPr algn="ctr"/>
          <a:r>
            <a:rPr lang="en-US" sz="2400" i="1" kern="1200">
              <a:latin typeface="Segoe UI"/>
              <a:ea typeface="+mn-ea"/>
              <a:cs typeface="+mn-cs"/>
            </a:rPr>
            <a:t>Openness</a:t>
          </a:r>
        </a:p>
      </dgm:t>
    </dgm:pt>
    <dgm:pt modelId="{8187BE22-9EE3-4447-A6BD-C3342CB8EBF1}" type="parTrans" cxnId="{74F9CB94-A9E6-40D2-89D7-A06555BA1C85}">
      <dgm:prSet/>
      <dgm:spPr/>
      <dgm:t>
        <a:bodyPr/>
        <a:lstStyle/>
        <a:p>
          <a:endParaRPr lang="en-US">
            <a:solidFill>
              <a:schemeClr val="bg2"/>
            </a:solidFill>
          </a:endParaRPr>
        </a:p>
      </dgm:t>
    </dgm:pt>
    <dgm:pt modelId="{1978FB63-6956-4EC2-ADC2-13B20785396D}" type="sibTrans" cxnId="{74F9CB94-A9E6-40D2-89D7-A06555BA1C85}">
      <dgm:prSet/>
      <dgm:spPr/>
      <dgm:t>
        <a:bodyPr/>
        <a:lstStyle/>
        <a:p>
          <a:endParaRPr lang="en-US">
            <a:solidFill>
              <a:schemeClr val="bg2"/>
            </a:solidFill>
          </a:endParaRPr>
        </a:p>
      </dgm:t>
    </dgm:pt>
    <dgm:pt modelId="{712D9059-E828-4827-B615-DA87EB421D03}">
      <dgm:prSet phldrT="[Text]" custT="1"/>
      <dgm:spPr/>
      <dgm:t>
        <a:bodyPr spcFirstLastPara="0" vert="horz" wrap="square" lIns="99568" tIns="349149" rIns="99568" bIns="99568" numCol="1" spcCol="1270" anchor="ctr" anchorCtr="0"/>
        <a:lstStyle/>
        <a:p>
          <a:pPr marL="0" lvl="1" indent="0" algn="l" defTabSz="600075">
            <a:lnSpc>
              <a:spcPct val="90000"/>
            </a:lnSpc>
            <a:spcBef>
              <a:spcPct val="0"/>
            </a:spcBef>
            <a:spcAft>
              <a:spcPct val="15000"/>
            </a:spcAft>
            <a:buNone/>
          </a:pPr>
          <a:r>
            <a:rPr lang="en-US" sz="1200" kern="1200">
              <a:latin typeface="Segoe UI"/>
            </a:rPr>
            <a:t>Cultivating and nurturing trust is essential when serving those healing from trauma. Honesty, transparency and self-disclosure build rapport and, over time, trust in the relationship. Mutually sharing experiences creates affinity and bonds between individuals. When one is in alignment with mutuality in the relationship the trust is mutual as well. If there is resistance to this, look inward for the cause before looking to others. Being open invites openness.</a:t>
          </a:r>
          <a:endParaRPr lang="en-US" sz="1200" kern="1200">
            <a:latin typeface="Segoe UI"/>
            <a:ea typeface="+mn-ea"/>
            <a:cs typeface="+mn-cs"/>
          </a:endParaRPr>
        </a:p>
      </dgm:t>
    </dgm:pt>
    <dgm:pt modelId="{2BE796F3-DBDB-4898-80AE-D505E81A8B24}" type="parTrans" cxnId="{6A774074-773E-43C6-9AAE-78B60636CCA6}">
      <dgm:prSet/>
      <dgm:spPr/>
      <dgm:t>
        <a:bodyPr/>
        <a:lstStyle/>
        <a:p>
          <a:endParaRPr lang="en-US">
            <a:solidFill>
              <a:schemeClr val="bg2"/>
            </a:solidFill>
          </a:endParaRPr>
        </a:p>
      </dgm:t>
    </dgm:pt>
    <dgm:pt modelId="{44B115C8-4974-41E1-9881-966C9987AF50}" type="sibTrans" cxnId="{6A774074-773E-43C6-9AAE-78B60636CCA6}">
      <dgm:prSet/>
      <dgm:spPr/>
      <dgm:t>
        <a:bodyPr/>
        <a:lstStyle/>
        <a:p>
          <a:endParaRPr lang="en-US">
            <a:solidFill>
              <a:schemeClr val="bg2"/>
            </a:solidFill>
          </a:endParaRPr>
        </a:p>
      </dgm:t>
    </dgm:pt>
    <dgm:pt modelId="{2BDF2AB7-DE0F-4699-98F8-B48B5170150F}">
      <dgm:prSet phldrT="[Text]" custT="1"/>
      <dgm:spPr/>
      <dgm:t>
        <a:bodyPr spcFirstLastPara="0" vert="horz" wrap="square" lIns="16510" tIns="49530" rIns="16510" bIns="16510" numCol="1" spcCol="1270" anchor="ctr" anchorCtr="0"/>
        <a:lstStyle/>
        <a:p>
          <a:pPr marL="114300" lvl="1" indent="-114300" algn="ctr" defTabSz="600075">
            <a:lnSpc>
              <a:spcPct val="90000"/>
            </a:lnSpc>
            <a:spcBef>
              <a:spcPct val="0"/>
            </a:spcBef>
            <a:spcAft>
              <a:spcPct val="15000"/>
            </a:spcAft>
            <a:buChar char="•"/>
          </a:pPr>
          <a:r>
            <a:rPr lang="en-US" sz="2400" b="0" i="1" kern="1200">
              <a:latin typeface="Segoe UI"/>
              <a:ea typeface="+mn-ea"/>
              <a:cs typeface="+mn-cs"/>
            </a:rPr>
            <a:t>Partnership</a:t>
          </a:r>
          <a:endParaRPr lang="en-US" sz="2000" b="0" i="1" kern="1200">
            <a:latin typeface="Segoe UI"/>
            <a:ea typeface="+mn-ea"/>
            <a:cs typeface="+mn-cs"/>
          </a:endParaRPr>
        </a:p>
      </dgm:t>
    </dgm:pt>
    <dgm:pt modelId="{05E232E9-5D01-4496-8AB5-D139E08EF825}" type="parTrans" cxnId="{9BB5BB1A-1AB1-44F6-8E68-0F85CF338041}">
      <dgm:prSet/>
      <dgm:spPr/>
      <dgm:t>
        <a:bodyPr/>
        <a:lstStyle/>
        <a:p>
          <a:endParaRPr lang="en-US">
            <a:solidFill>
              <a:schemeClr val="bg2"/>
            </a:solidFill>
          </a:endParaRPr>
        </a:p>
      </dgm:t>
    </dgm:pt>
    <dgm:pt modelId="{88DA5A23-6F7A-4E41-9BDC-01821A0C6E41}" type="sibTrans" cxnId="{9BB5BB1A-1AB1-44F6-8E68-0F85CF338041}">
      <dgm:prSet/>
      <dgm:spPr/>
      <dgm:t>
        <a:bodyPr/>
        <a:lstStyle/>
        <a:p>
          <a:endParaRPr lang="en-US">
            <a:solidFill>
              <a:schemeClr val="bg2"/>
            </a:solidFill>
          </a:endParaRPr>
        </a:p>
      </dgm:t>
    </dgm:pt>
    <dgm:pt modelId="{AE3A4295-5883-4A49-994B-90A848E3BFB5}">
      <dgm:prSet phldrT="[Text]" custT="1"/>
      <dgm:spPr/>
      <dgm:t>
        <a:bodyPr spcFirstLastPara="0" vert="horz" wrap="square" lIns="16510" tIns="49530" rIns="16510" bIns="16510" numCol="1" spcCol="1270" anchor="ctr" anchorCtr="0"/>
        <a:lstStyle/>
        <a:p>
          <a:pPr marL="114300" lvl="1" indent="-114300" algn="ctr" defTabSz="600075">
            <a:lnSpc>
              <a:spcPct val="90000"/>
            </a:lnSpc>
            <a:spcBef>
              <a:spcPct val="0"/>
            </a:spcBef>
            <a:spcAft>
              <a:spcPct val="15000"/>
            </a:spcAft>
            <a:buChar char="•"/>
          </a:pPr>
          <a:r>
            <a:rPr lang="en-US" sz="2400" b="0" i="1" kern="1200">
              <a:latin typeface="Segoe UI"/>
              <a:ea typeface="+mn-ea"/>
              <a:cs typeface="+mn-cs"/>
            </a:rPr>
            <a:t>Engagement</a:t>
          </a:r>
        </a:p>
      </dgm:t>
    </dgm:pt>
    <dgm:pt modelId="{D2EBE5FA-1544-4B45-9FA3-91A27A97C808}" type="parTrans" cxnId="{DA0DA30B-BB03-428E-8919-6404521AA40A}">
      <dgm:prSet/>
      <dgm:spPr/>
      <dgm:t>
        <a:bodyPr/>
        <a:lstStyle/>
        <a:p>
          <a:endParaRPr lang="en-US">
            <a:solidFill>
              <a:schemeClr val="bg2"/>
            </a:solidFill>
          </a:endParaRPr>
        </a:p>
      </dgm:t>
    </dgm:pt>
    <dgm:pt modelId="{023AE663-9C16-4A4D-B098-F5EC5DD422E3}" type="sibTrans" cxnId="{DA0DA30B-BB03-428E-8919-6404521AA40A}">
      <dgm:prSet/>
      <dgm:spPr/>
      <dgm:t>
        <a:bodyPr/>
        <a:lstStyle/>
        <a:p>
          <a:endParaRPr lang="en-US">
            <a:solidFill>
              <a:schemeClr val="bg2"/>
            </a:solidFill>
          </a:endParaRPr>
        </a:p>
      </dgm:t>
    </dgm:pt>
    <dgm:pt modelId="{06856651-4FF1-4F8E-BF7E-3BF96B735B83}">
      <dgm:prSet custT="1"/>
      <dgm:spPr/>
      <dgm:t>
        <a:bodyPr anchor="ctr" anchorCtr="0"/>
        <a:lstStyle/>
        <a:p>
          <a:pPr marL="0" indent="0">
            <a:buNone/>
          </a:pPr>
          <a:r>
            <a:rPr lang="en-US" sz="1200" kern="1200">
              <a:latin typeface="Segoe UI"/>
              <a:ea typeface="+mn-ea"/>
              <a:cs typeface="+mn-cs"/>
            </a:rPr>
            <a:t>Inviting individuals into the process is the essence of partnership. Respecting an individual’s right to dignity of risk and self-directed choice while walking with them on their chosen pathway as a true mutual partner</a:t>
          </a:r>
          <a:r>
            <a:rPr lang="en-US" sz="1200" b="0" kern="1200"/>
            <a:t>—</a:t>
          </a:r>
          <a:r>
            <a:rPr lang="en-US" sz="1200" kern="1200">
              <a:latin typeface="Segoe UI"/>
              <a:ea typeface="+mn-ea"/>
              <a:cs typeface="+mn-cs"/>
            </a:rPr>
            <a:t>honoring them and their choices</a:t>
          </a:r>
          <a:r>
            <a:rPr lang="en-US" sz="1200" b="0" kern="1200"/>
            <a:t>—</a:t>
          </a:r>
          <a:r>
            <a:rPr lang="en-US" sz="1200" kern="1200">
              <a:latin typeface="Segoe UI"/>
              <a:ea typeface="+mn-ea"/>
              <a:cs typeface="+mn-cs"/>
            </a:rPr>
            <a:t>will foster connection and trust while strengthening the relationship. It is a ‘we’ dynamic that both parties nurture in respect and mutuality. Collaboration and co-creation are key components of partnership.</a:t>
          </a:r>
        </a:p>
      </dgm:t>
    </dgm:pt>
    <dgm:pt modelId="{C104F9F9-FEAA-47E6-B20B-5BCE96FE1445}" type="parTrans" cxnId="{07D1D2CE-421D-46C0-A4D1-BB9E3DBAC34A}">
      <dgm:prSet/>
      <dgm:spPr/>
      <dgm:t>
        <a:bodyPr/>
        <a:lstStyle/>
        <a:p>
          <a:endParaRPr lang="en-US">
            <a:solidFill>
              <a:schemeClr val="bg2"/>
            </a:solidFill>
          </a:endParaRPr>
        </a:p>
      </dgm:t>
    </dgm:pt>
    <dgm:pt modelId="{F57B47C2-5282-48FB-883F-31799E6419B9}" type="sibTrans" cxnId="{07D1D2CE-421D-46C0-A4D1-BB9E3DBAC34A}">
      <dgm:prSet/>
      <dgm:spPr/>
      <dgm:t>
        <a:bodyPr/>
        <a:lstStyle/>
        <a:p>
          <a:endParaRPr lang="en-US">
            <a:solidFill>
              <a:schemeClr val="bg2"/>
            </a:solidFill>
          </a:endParaRPr>
        </a:p>
      </dgm:t>
    </dgm:pt>
    <dgm:pt modelId="{DC6CEB3B-7657-41EE-B9F7-02B1E31BA647}">
      <dgm:prSet phldrT="[Text]" custT="1"/>
      <dgm:spPr/>
      <dgm:t>
        <a:bodyPr spcFirstLastPara="0" vert="horz" wrap="square" lIns="92456" tIns="363974" rIns="92456" bIns="92456" numCol="1" spcCol="1270" anchor="ctr" anchorCtr="0"/>
        <a:lstStyle/>
        <a:p>
          <a:pPr marL="0" lvl="1" indent="0" algn="l" defTabSz="577850">
            <a:lnSpc>
              <a:spcPct val="90000"/>
            </a:lnSpc>
            <a:spcBef>
              <a:spcPct val="0"/>
            </a:spcBef>
            <a:spcAft>
              <a:spcPct val="15000"/>
            </a:spcAft>
            <a:buNone/>
          </a:pPr>
          <a:r>
            <a:rPr lang="en-US" sz="1200" kern="1200">
              <a:latin typeface="Segoe UI"/>
              <a:ea typeface="+mn-ea"/>
              <a:cs typeface="+mn-cs"/>
            </a:rPr>
            <a:t>Engaging the individual on what inspires them, brings them joy and makes them thrive is crucial for understanding and connecting in the moment. Meeting them where they are and sharing one’s own experiences will build trust and foster growth, which is foundational for effective support when working with those living with trauma. Motivational interviewing, active listening and relational support are indispensable tools when engaging. </a:t>
          </a:r>
        </a:p>
      </dgm:t>
    </dgm:pt>
    <dgm:pt modelId="{1E085D83-BC3B-4DE7-A2B1-E5E58FA7DFEC}" type="parTrans" cxnId="{C7197C98-DD32-4D9C-9F6D-D04A25669975}">
      <dgm:prSet/>
      <dgm:spPr/>
      <dgm:t>
        <a:bodyPr/>
        <a:lstStyle/>
        <a:p>
          <a:endParaRPr lang="en-US">
            <a:solidFill>
              <a:schemeClr val="bg2"/>
            </a:solidFill>
          </a:endParaRPr>
        </a:p>
      </dgm:t>
    </dgm:pt>
    <dgm:pt modelId="{C7C0AF77-5FA5-4E51-ADF4-66361589C340}" type="sibTrans" cxnId="{C7197C98-DD32-4D9C-9F6D-D04A25669975}">
      <dgm:prSet/>
      <dgm:spPr/>
      <dgm:t>
        <a:bodyPr/>
        <a:lstStyle/>
        <a:p>
          <a:endParaRPr lang="en-US">
            <a:solidFill>
              <a:schemeClr val="bg2"/>
            </a:solidFill>
          </a:endParaRPr>
        </a:p>
      </dgm:t>
    </dgm:pt>
    <dgm:pt modelId="{A7BE8F0A-9548-40FF-96EC-1431EBACC94A}" type="pres">
      <dgm:prSet presAssocID="{3137DF2B-DECF-44A7-8971-07475E2BCFC3}" presName="linearFlow" presStyleCnt="0">
        <dgm:presLayoutVars>
          <dgm:dir/>
          <dgm:animLvl val="lvl"/>
          <dgm:resizeHandles/>
        </dgm:presLayoutVars>
      </dgm:prSet>
      <dgm:spPr/>
    </dgm:pt>
    <dgm:pt modelId="{628A04E5-1E6E-45AB-888F-92181ABD1E2B}" type="pres">
      <dgm:prSet presAssocID="{8EE3C8DC-7BA8-479C-A581-E9DA099939F2}" presName="compositeNode" presStyleCnt="0">
        <dgm:presLayoutVars>
          <dgm:bulletEnabled val="1"/>
        </dgm:presLayoutVars>
      </dgm:prSet>
      <dgm:spPr/>
    </dgm:pt>
    <dgm:pt modelId="{B542D74A-7C27-4D23-AB0D-9C6F9F20B561}" type="pres">
      <dgm:prSet presAssocID="{8EE3C8DC-7BA8-479C-A581-E9DA099939F2}" presName="imag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lugged Unplugged with solid fill"/>
        </a:ext>
      </dgm:extLst>
    </dgm:pt>
    <dgm:pt modelId="{36B421C8-1038-418B-A4F1-2D5D4882DC2D}" type="pres">
      <dgm:prSet presAssocID="{8EE3C8DC-7BA8-479C-A581-E9DA099939F2}" presName="childNode" presStyleLbl="node1" presStyleIdx="0" presStyleCnt="4">
        <dgm:presLayoutVars>
          <dgm:bulletEnabled val="1"/>
        </dgm:presLayoutVars>
      </dgm:prSet>
      <dgm:spPr/>
    </dgm:pt>
    <dgm:pt modelId="{0818659C-C703-4E2F-BE75-88DBE72BE228}" type="pres">
      <dgm:prSet presAssocID="{8EE3C8DC-7BA8-479C-A581-E9DA099939F2}" presName="parentNode" presStyleLbl="revTx" presStyleIdx="0" presStyleCnt="4">
        <dgm:presLayoutVars>
          <dgm:chMax val="0"/>
          <dgm:bulletEnabled val="1"/>
        </dgm:presLayoutVars>
      </dgm:prSet>
      <dgm:spPr/>
    </dgm:pt>
    <dgm:pt modelId="{1F9F44D6-9626-4578-B22E-A6736C9C9868}" type="pres">
      <dgm:prSet presAssocID="{DAC4EAD7-53AC-40F0-BA2F-8B2633CEAE11}" presName="sibTrans" presStyleCnt="0"/>
      <dgm:spPr/>
    </dgm:pt>
    <dgm:pt modelId="{A500B05B-D016-4868-A38F-F50857575305}" type="pres">
      <dgm:prSet presAssocID="{98037C07-1956-4C42-B4C9-85C0DA48E728}" presName="compositeNode" presStyleCnt="0">
        <dgm:presLayoutVars>
          <dgm:bulletEnabled val="1"/>
        </dgm:presLayoutVars>
      </dgm:prSet>
      <dgm:spPr/>
    </dgm:pt>
    <dgm:pt modelId="{7CEEC95B-05BB-4C38-B885-DB716C187199}" type="pres">
      <dgm:prSet presAssocID="{98037C07-1956-4C42-B4C9-85C0DA48E728}" presName="imag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DF2FD924-2C36-4A4D-980F-DE1C52551F3E}" type="pres">
      <dgm:prSet presAssocID="{98037C07-1956-4C42-B4C9-85C0DA48E728}" presName="childNode" presStyleLbl="node1" presStyleIdx="1" presStyleCnt="4">
        <dgm:presLayoutVars>
          <dgm:bulletEnabled val="1"/>
        </dgm:presLayoutVars>
      </dgm:prSet>
      <dgm:spPr>
        <a:xfrm>
          <a:off x="3344905" y="854152"/>
          <a:ext cx="1971928" cy="4203977"/>
        </a:xfrm>
        <a:prstGeom prst="rect">
          <a:avLst/>
        </a:prstGeom>
      </dgm:spPr>
    </dgm:pt>
    <dgm:pt modelId="{0184118E-12E8-48F9-95A5-53F8E2332AFB}" type="pres">
      <dgm:prSet presAssocID="{98037C07-1956-4C42-B4C9-85C0DA48E728}" presName="parentNode" presStyleLbl="revTx" presStyleIdx="1" presStyleCnt="4">
        <dgm:presLayoutVars>
          <dgm:chMax val="0"/>
          <dgm:bulletEnabled val="1"/>
        </dgm:presLayoutVars>
      </dgm:prSet>
      <dgm:spPr/>
    </dgm:pt>
    <dgm:pt modelId="{401998DE-74F4-48E2-A701-6B1BECAA8FFE}" type="pres">
      <dgm:prSet presAssocID="{1978FB63-6956-4EC2-ADC2-13B20785396D}" presName="sibTrans" presStyleCnt="0"/>
      <dgm:spPr/>
    </dgm:pt>
    <dgm:pt modelId="{78C951B3-30C7-4AE7-A3A6-5C39938B79C9}" type="pres">
      <dgm:prSet presAssocID="{2BDF2AB7-DE0F-4699-98F8-B48B5170150F}" presName="compositeNode" presStyleCnt="0">
        <dgm:presLayoutVars>
          <dgm:bulletEnabled val="1"/>
        </dgm:presLayoutVars>
      </dgm:prSet>
      <dgm:spPr/>
    </dgm:pt>
    <dgm:pt modelId="{DE56A682-D075-443A-A0B2-29A7B193E7E3}" type="pres">
      <dgm:prSet presAssocID="{2BDF2AB7-DE0F-4699-98F8-B48B5170150F}" presName="imag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ndshake with solid fill"/>
        </a:ext>
      </dgm:extLst>
    </dgm:pt>
    <dgm:pt modelId="{F17DE1E1-4677-49AB-8291-81BDC65C3734}" type="pres">
      <dgm:prSet presAssocID="{2BDF2AB7-DE0F-4699-98F8-B48B5170150F}" presName="childNode" presStyleLbl="node1" presStyleIdx="2" presStyleCnt="4">
        <dgm:presLayoutVars>
          <dgm:bulletEnabled val="1"/>
        </dgm:presLayoutVars>
      </dgm:prSet>
      <dgm:spPr/>
    </dgm:pt>
    <dgm:pt modelId="{803CFC90-7831-4B99-9D37-BE409A22C283}" type="pres">
      <dgm:prSet presAssocID="{2BDF2AB7-DE0F-4699-98F8-B48B5170150F}" presName="parentNode" presStyleLbl="revTx" presStyleIdx="2" presStyleCnt="4">
        <dgm:presLayoutVars>
          <dgm:chMax val="0"/>
          <dgm:bulletEnabled val="1"/>
        </dgm:presLayoutVars>
      </dgm:prSet>
      <dgm:spPr/>
    </dgm:pt>
    <dgm:pt modelId="{B2DC59D8-E6CF-4A6C-B392-DCAEFD540FC2}" type="pres">
      <dgm:prSet presAssocID="{88DA5A23-6F7A-4E41-9BDC-01821A0C6E41}" presName="sibTrans" presStyleCnt="0"/>
      <dgm:spPr/>
    </dgm:pt>
    <dgm:pt modelId="{43225FE6-468B-4B1C-AFE8-A3F56084AD91}" type="pres">
      <dgm:prSet presAssocID="{AE3A4295-5883-4A49-994B-90A848E3BFB5}" presName="compositeNode" presStyleCnt="0">
        <dgm:presLayoutVars>
          <dgm:bulletEnabled val="1"/>
        </dgm:presLayoutVars>
      </dgm:prSet>
      <dgm:spPr/>
    </dgm:pt>
    <dgm:pt modelId="{EA7B3429-823F-432E-A878-537473315B57}" type="pres">
      <dgm:prSet presAssocID="{AE3A4295-5883-4A49-994B-90A848E3BFB5}" presName="imag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at with solid fill"/>
        </a:ext>
      </dgm:extLst>
    </dgm:pt>
    <dgm:pt modelId="{B05C0368-F7CE-4EBD-9669-261E43CA9568}" type="pres">
      <dgm:prSet presAssocID="{AE3A4295-5883-4A49-994B-90A848E3BFB5}" presName="childNode" presStyleLbl="node1" presStyleIdx="3" presStyleCnt="4">
        <dgm:presLayoutVars>
          <dgm:bulletEnabled val="1"/>
        </dgm:presLayoutVars>
      </dgm:prSet>
      <dgm:spPr>
        <a:xfrm>
          <a:off x="9523554" y="799953"/>
          <a:ext cx="2055656" cy="3740986"/>
        </a:xfrm>
        <a:prstGeom prst="rect">
          <a:avLst/>
        </a:prstGeom>
      </dgm:spPr>
    </dgm:pt>
    <dgm:pt modelId="{9C788DE8-6B86-4B6A-BBCB-0D273FEE3393}" type="pres">
      <dgm:prSet presAssocID="{AE3A4295-5883-4A49-994B-90A848E3BFB5}" presName="parentNode" presStyleLbl="revTx" presStyleIdx="3" presStyleCnt="4">
        <dgm:presLayoutVars>
          <dgm:chMax val="0"/>
          <dgm:bulletEnabled val="1"/>
        </dgm:presLayoutVars>
      </dgm:prSet>
      <dgm:spPr>
        <a:xfrm rot="16200000">
          <a:off x="5527623" y="2450383"/>
          <a:ext cx="3740986" cy="326967"/>
        </a:xfrm>
        <a:prstGeom prst="rect">
          <a:avLst/>
        </a:prstGeom>
      </dgm:spPr>
    </dgm:pt>
  </dgm:ptLst>
  <dgm:cxnLst>
    <dgm:cxn modelId="{DA0DA30B-BB03-428E-8919-6404521AA40A}" srcId="{3137DF2B-DECF-44A7-8971-07475E2BCFC3}" destId="{AE3A4295-5883-4A49-994B-90A848E3BFB5}" srcOrd="3" destOrd="0" parTransId="{D2EBE5FA-1544-4B45-9FA3-91A27A97C808}" sibTransId="{023AE663-9C16-4A4D-B098-F5EC5DD422E3}"/>
    <dgm:cxn modelId="{DC4AA911-BC66-4298-8F7C-123A1DA58750}" srcId="{8EE3C8DC-7BA8-479C-A581-E9DA099939F2}" destId="{97327C62-BA5C-47F7-8299-933045315932}" srcOrd="0" destOrd="0" parTransId="{7778D1D0-FBAF-4EC4-B4EC-3A802B530FFB}" sibTransId="{4D2D5D07-20D5-4A1A-A5F0-95E3F77EC5CC}"/>
    <dgm:cxn modelId="{9BB5BB1A-1AB1-44F6-8E68-0F85CF338041}" srcId="{3137DF2B-DECF-44A7-8971-07475E2BCFC3}" destId="{2BDF2AB7-DE0F-4699-98F8-B48B5170150F}" srcOrd="2" destOrd="0" parTransId="{05E232E9-5D01-4496-8AB5-D139E08EF825}" sibTransId="{88DA5A23-6F7A-4E41-9BDC-01821A0C6E41}"/>
    <dgm:cxn modelId="{4CD46F69-3D2C-43DB-A60C-1070B9680449}" type="presOf" srcId="{3137DF2B-DECF-44A7-8971-07475E2BCFC3}" destId="{A7BE8F0A-9548-40FF-96EC-1431EBACC94A}" srcOrd="0" destOrd="0" presId="urn:microsoft.com/office/officeart/2005/8/layout/hList2"/>
    <dgm:cxn modelId="{6E47AD4A-F5F0-4280-AF41-2DE634803DEE}" type="presOf" srcId="{8EE3C8DC-7BA8-479C-A581-E9DA099939F2}" destId="{0818659C-C703-4E2F-BE75-88DBE72BE228}" srcOrd="0" destOrd="0" presId="urn:microsoft.com/office/officeart/2005/8/layout/hList2"/>
    <dgm:cxn modelId="{5358124C-DB8B-4226-B63E-D7E8A56006A9}" type="presOf" srcId="{712D9059-E828-4827-B615-DA87EB421D03}" destId="{DF2FD924-2C36-4A4D-980F-DE1C52551F3E}" srcOrd="0" destOrd="0" presId="urn:microsoft.com/office/officeart/2005/8/layout/hList2"/>
    <dgm:cxn modelId="{5311F373-4863-4480-A1CF-EAF13F88103A}" type="presOf" srcId="{2BDF2AB7-DE0F-4699-98F8-B48B5170150F}" destId="{803CFC90-7831-4B99-9D37-BE409A22C283}" srcOrd="0" destOrd="0" presId="urn:microsoft.com/office/officeart/2005/8/layout/hList2"/>
    <dgm:cxn modelId="{6A774074-773E-43C6-9AAE-78B60636CCA6}" srcId="{98037C07-1956-4C42-B4C9-85C0DA48E728}" destId="{712D9059-E828-4827-B615-DA87EB421D03}" srcOrd="0" destOrd="0" parTransId="{2BE796F3-DBDB-4898-80AE-D505E81A8B24}" sibTransId="{44B115C8-4974-41E1-9881-966C9987AF50}"/>
    <dgm:cxn modelId="{1FA4E68B-8E2C-4A31-B1A5-A931727840B5}" type="presOf" srcId="{DC6CEB3B-7657-41EE-B9F7-02B1E31BA647}" destId="{B05C0368-F7CE-4EBD-9669-261E43CA9568}" srcOrd="0" destOrd="0" presId="urn:microsoft.com/office/officeart/2005/8/layout/hList2"/>
    <dgm:cxn modelId="{8E93D48C-5157-473F-8D0C-4E1F09E7AA5A}" type="presOf" srcId="{98037C07-1956-4C42-B4C9-85C0DA48E728}" destId="{0184118E-12E8-48F9-95A5-53F8E2332AFB}" srcOrd="0" destOrd="0" presId="urn:microsoft.com/office/officeart/2005/8/layout/hList2"/>
    <dgm:cxn modelId="{DB2ACB8F-0A93-4E7B-834E-18332D174A97}" type="presOf" srcId="{AE3A4295-5883-4A49-994B-90A848E3BFB5}" destId="{9C788DE8-6B86-4B6A-BBCB-0D273FEE3393}" srcOrd="0" destOrd="0" presId="urn:microsoft.com/office/officeart/2005/8/layout/hList2"/>
    <dgm:cxn modelId="{74F9CB94-A9E6-40D2-89D7-A06555BA1C85}" srcId="{3137DF2B-DECF-44A7-8971-07475E2BCFC3}" destId="{98037C07-1956-4C42-B4C9-85C0DA48E728}" srcOrd="1" destOrd="0" parTransId="{8187BE22-9EE3-4447-A6BD-C3342CB8EBF1}" sibTransId="{1978FB63-6956-4EC2-ADC2-13B20785396D}"/>
    <dgm:cxn modelId="{09461B95-C1A8-4335-8DBA-0A3CF7633156}" type="presOf" srcId="{97327C62-BA5C-47F7-8299-933045315932}" destId="{36B421C8-1038-418B-A4F1-2D5D4882DC2D}" srcOrd="0" destOrd="0" presId="urn:microsoft.com/office/officeart/2005/8/layout/hList2"/>
    <dgm:cxn modelId="{C7197C98-DD32-4D9C-9F6D-D04A25669975}" srcId="{AE3A4295-5883-4A49-994B-90A848E3BFB5}" destId="{DC6CEB3B-7657-41EE-B9F7-02B1E31BA647}" srcOrd="0" destOrd="0" parTransId="{1E085D83-BC3B-4DE7-A2B1-E5E58FA7DFEC}" sibTransId="{C7C0AF77-5FA5-4E51-ADF4-66361589C340}"/>
    <dgm:cxn modelId="{07D1D2CE-421D-46C0-A4D1-BB9E3DBAC34A}" srcId="{2BDF2AB7-DE0F-4699-98F8-B48B5170150F}" destId="{06856651-4FF1-4F8E-BF7E-3BF96B735B83}" srcOrd="0" destOrd="0" parTransId="{C104F9F9-FEAA-47E6-B20B-5BCE96FE1445}" sibTransId="{F57B47C2-5282-48FB-883F-31799E6419B9}"/>
    <dgm:cxn modelId="{6E8797D1-3A1C-4879-9FDC-A7D2EC6197EA}" srcId="{3137DF2B-DECF-44A7-8971-07475E2BCFC3}" destId="{8EE3C8DC-7BA8-479C-A581-E9DA099939F2}" srcOrd="0" destOrd="0" parTransId="{60ABFDD0-D409-4824-8102-DEA984738144}" sibTransId="{DAC4EAD7-53AC-40F0-BA2F-8B2633CEAE11}"/>
    <dgm:cxn modelId="{C1B3BAF5-FD4F-4DEF-B11E-6D0CB2317F52}" type="presOf" srcId="{06856651-4FF1-4F8E-BF7E-3BF96B735B83}" destId="{F17DE1E1-4677-49AB-8291-81BDC65C3734}" srcOrd="0" destOrd="0" presId="urn:microsoft.com/office/officeart/2005/8/layout/hList2"/>
    <dgm:cxn modelId="{8CF2EC0B-05B1-4483-B4BC-3B8F9B89E99D}" type="presParOf" srcId="{A7BE8F0A-9548-40FF-96EC-1431EBACC94A}" destId="{628A04E5-1E6E-45AB-888F-92181ABD1E2B}" srcOrd="0" destOrd="0" presId="urn:microsoft.com/office/officeart/2005/8/layout/hList2"/>
    <dgm:cxn modelId="{38F7B517-A3C2-4950-A6D5-18032B85A7C8}" type="presParOf" srcId="{628A04E5-1E6E-45AB-888F-92181ABD1E2B}" destId="{B542D74A-7C27-4D23-AB0D-9C6F9F20B561}" srcOrd="0" destOrd="0" presId="urn:microsoft.com/office/officeart/2005/8/layout/hList2"/>
    <dgm:cxn modelId="{187B4AA5-E46B-4FFA-A147-68825BF2AEE0}" type="presParOf" srcId="{628A04E5-1E6E-45AB-888F-92181ABD1E2B}" destId="{36B421C8-1038-418B-A4F1-2D5D4882DC2D}" srcOrd="1" destOrd="0" presId="urn:microsoft.com/office/officeart/2005/8/layout/hList2"/>
    <dgm:cxn modelId="{8905D4FB-51DE-41B1-BBC8-708203FEBD06}" type="presParOf" srcId="{628A04E5-1E6E-45AB-888F-92181ABD1E2B}" destId="{0818659C-C703-4E2F-BE75-88DBE72BE228}" srcOrd="2" destOrd="0" presId="urn:microsoft.com/office/officeart/2005/8/layout/hList2"/>
    <dgm:cxn modelId="{7318F466-3032-4015-BFB4-93CE29C96B19}" type="presParOf" srcId="{A7BE8F0A-9548-40FF-96EC-1431EBACC94A}" destId="{1F9F44D6-9626-4578-B22E-A6736C9C9868}" srcOrd="1" destOrd="0" presId="urn:microsoft.com/office/officeart/2005/8/layout/hList2"/>
    <dgm:cxn modelId="{FB255AF6-72EF-4A99-ACC8-0F8179BC3454}" type="presParOf" srcId="{A7BE8F0A-9548-40FF-96EC-1431EBACC94A}" destId="{A500B05B-D016-4868-A38F-F50857575305}" srcOrd="2" destOrd="0" presId="urn:microsoft.com/office/officeart/2005/8/layout/hList2"/>
    <dgm:cxn modelId="{90C9A968-736C-4576-B710-6129212A79F8}" type="presParOf" srcId="{A500B05B-D016-4868-A38F-F50857575305}" destId="{7CEEC95B-05BB-4C38-B885-DB716C187199}" srcOrd="0" destOrd="0" presId="urn:microsoft.com/office/officeart/2005/8/layout/hList2"/>
    <dgm:cxn modelId="{E4256F70-F5BF-4F95-A665-AAB02562D67B}" type="presParOf" srcId="{A500B05B-D016-4868-A38F-F50857575305}" destId="{DF2FD924-2C36-4A4D-980F-DE1C52551F3E}" srcOrd="1" destOrd="0" presId="urn:microsoft.com/office/officeart/2005/8/layout/hList2"/>
    <dgm:cxn modelId="{68F394EC-A409-46EB-9AC3-C60ACE1CE05B}" type="presParOf" srcId="{A500B05B-D016-4868-A38F-F50857575305}" destId="{0184118E-12E8-48F9-95A5-53F8E2332AFB}" srcOrd="2" destOrd="0" presId="urn:microsoft.com/office/officeart/2005/8/layout/hList2"/>
    <dgm:cxn modelId="{A7A93B41-3A3D-4DC4-ACAC-9DA59FA49FEB}" type="presParOf" srcId="{A7BE8F0A-9548-40FF-96EC-1431EBACC94A}" destId="{401998DE-74F4-48E2-A701-6B1BECAA8FFE}" srcOrd="3" destOrd="0" presId="urn:microsoft.com/office/officeart/2005/8/layout/hList2"/>
    <dgm:cxn modelId="{2D0F95B9-BC6A-4B2F-934A-FC061D48F4BD}" type="presParOf" srcId="{A7BE8F0A-9548-40FF-96EC-1431EBACC94A}" destId="{78C951B3-30C7-4AE7-A3A6-5C39938B79C9}" srcOrd="4" destOrd="0" presId="urn:microsoft.com/office/officeart/2005/8/layout/hList2"/>
    <dgm:cxn modelId="{BAEBE925-0B2D-471E-BDE3-D3A3D765D998}" type="presParOf" srcId="{78C951B3-30C7-4AE7-A3A6-5C39938B79C9}" destId="{DE56A682-D075-443A-A0B2-29A7B193E7E3}" srcOrd="0" destOrd="0" presId="urn:microsoft.com/office/officeart/2005/8/layout/hList2"/>
    <dgm:cxn modelId="{6EAA2994-361E-464C-986A-82F588528B45}" type="presParOf" srcId="{78C951B3-30C7-4AE7-A3A6-5C39938B79C9}" destId="{F17DE1E1-4677-49AB-8291-81BDC65C3734}" srcOrd="1" destOrd="0" presId="urn:microsoft.com/office/officeart/2005/8/layout/hList2"/>
    <dgm:cxn modelId="{24C95E29-5926-4681-9EC8-A626849FAC9D}" type="presParOf" srcId="{78C951B3-30C7-4AE7-A3A6-5C39938B79C9}" destId="{803CFC90-7831-4B99-9D37-BE409A22C283}" srcOrd="2" destOrd="0" presId="urn:microsoft.com/office/officeart/2005/8/layout/hList2"/>
    <dgm:cxn modelId="{AB2BF493-68C9-423D-88BD-0CBF905FD159}" type="presParOf" srcId="{A7BE8F0A-9548-40FF-96EC-1431EBACC94A}" destId="{B2DC59D8-E6CF-4A6C-B392-DCAEFD540FC2}" srcOrd="5" destOrd="0" presId="urn:microsoft.com/office/officeart/2005/8/layout/hList2"/>
    <dgm:cxn modelId="{3071DD8D-D392-4344-A26A-AC078DEFB42C}" type="presParOf" srcId="{A7BE8F0A-9548-40FF-96EC-1431EBACC94A}" destId="{43225FE6-468B-4B1C-AFE8-A3F56084AD91}" srcOrd="6" destOrd="0" presId="urn:microsoft.com/office/officeart/2005/8/layout/hList2"/>
    <dgm:cxn modelId="{CC37C544-CBC1-4437-BB63-8C42554F6629}" type="presParOf" srcId="{43225FE6-468B-4B1C-AFE8-A3F56084AD91}" destId="{EA7B3429-823F-432E-A878-537473315B57}" srcOrd="0" destOrd="0" presId="urn:microsoft.com/office/officeart/2005/8/layout/hList2"/>
    <dgm:cxn modelId="{542D9B5E-C66C-49A8-B79A-6F2FB5DDFA9C}" type="presParOf" srcId="{43225FE6-468B-4B1C-AFE8-A3F56084AD91}" destId="{B05C0368-F7CE-4EBD-9669-261E43CA9568}" srcOrd="1" destOrd="0" presId="urn:microsoft.com/office/officeart/2005/8/layout/hList2"/>
    <dgm:cxn modelId="{2767F831-539C-436C-9667-B73488B0DA11}" type="presParOf" srcId="{43225FE6-468B-4B1C-AFE8-A3F56084AD91}" destId="{9C788DE8-6B86-4B6A-BBCB-0D273FEE3393}" srcOrd="2" destOrd="0" presId="urn:microsoft.com/office/officeart/2005/8/layout/hList2"/>
  </dgm:cxnLst>
  <dgm:bg>
    <a:effectLst>
      <a:outerShdw blurRad="50800" dist="38100" dir="13500000" algn="br"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D87A9-7C36-46B0-ABDC-9BB58963EF97}">
      <dsp:nvSpPr>
        <dsp:cNvPr id="0" name=""/>
        <dsp:cNvSpPr/>
      </dsp:nvSpPr>
      <dsp:spPr>
        <a:xfrm>
          <a:off x="4575991" y="51"/>
          <a:ext cx="5389986" cy="243780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19050">
          <a:solidFill>
            <a:schemeClr val="tx1"/>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Anisa Mustafa</a:t>
          </a:r>
        </a:p>
        <a:p>
          <a:pPr marL="0" lvl="1" indent="0" algn="l" defTabSz="622300">
            <a:lnSpc>
              <a:spcPct val="90000"/>
            </a:lnSpc>
            <a:spcBef>
              <a:spcPct val="0"/>
            </a:spcBef>
            <a:spcAft>
              <a:spcPct val="15000"/>
            </a:spcAft>
            <a:buNone/>
          </a:pPr>
          <a:r>
            <a:rPr lang="en-US" sz="1400" kern="1200" dirty="0"/>
            <a:t>Anisa Mustafa (they/she) lives on the lands of Doeg and Piscataway Peoples in Northern Virginia with their two cats, Bobbie and JJ. They are a Certified Peer Recovery Specialist in the Commonwealth of Virginia and the Director of Training for One New Heartbeat, a grassroots organization in Northern California. They are a lifelong learner dedicated to serving their community within a trauma-informed, culturally responsive and social justice framework that promotes diversity, equity, and accessibility for all.</a:t>
          </a:r>
        </a:p>
      </dsp:txBody>
      <dsp:txXfrm>
        <a:off x="4575991" y="51"/>
        <a:ext cx="5389986" cy="2437804"/>
      </dsp:txXfrm>
    </dsp:sp>
    <dsp:sp modelId="{62F712E6-7020-4DB4-A8AE-B431FBF67262}">
      <dsp:nvSpPr>
        <dsp:cNvPr id="0" name=""/>
        <dsp:cNvSpPr/>
      </dsp:nvSpPr>
      <dsp:spPr>
        <a:xfrm>
          <a:off x="1921222" y="51"/>
          <a:ext cx="2413426" cy="243780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487" t="-47208" r="-36079" b="-81350"/>
          </a:stretch>
        </a:blipFill>
        <a:ln w="19050" cap="rnd"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1">
          <a:scrgbClr r="0" g="0" b="0"/>
        </a:lnRef>
        <a:fillRef idx="3">
          <a:scrgbClr r="0" g="0" b="0"/>
        </a:fillRef>
        <a:effectRef idx="2">
          <a:scrgbClr r="0" g="0" b="0"/>
        </a:effectRef>
        <a:fontRef idx="minor">
          <a:schemeClr val="lt1"/>
        </a:fontRef>
      </dsp:style>
    </dsp:sp>
    <dsp:sp modelId="{63167A4B-5857-40A2-95D1-D33C27D83FD1}">
      <dsp:nvSpPr>
        <dsp:cNvPr id="0" name=""/>
        <dsp:cNvSpPr/>
      </dsp:nvSpPr>
      <dsp:spPr>
        <a:xfrm>
          <a:off x="1921222" y="2840093"/>
          <a:ext cx="5389986" cy="243780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19050">
          <a:solidFill>
            <a:schemeClr val="tx1"/>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Vanessa Williams</a:t>
          </a:r>
        </a:p>
        <a:p>
          <a:pPr marL="0" lvl="1" indent="0" algn="l" defTabSz="622300">
            <a:lnSpc>
              <a:spcPct val="90000"/>
            </a:lnSpc>
            <a:spcBef>
              <a:spcPct val="0"/>
            </a:spcBef>
            <a:spcAft>
              <a:spcPct val="15000"/>
            </a:spcAft>
            <a:buNone/>
          </a:pPr>
          <a:r>
            <a:rPr lang="en-US" sz="1400" kern="1200"/>
            <a:t>Vanessa Williams (she/her) is a state-certified peer support specialist, trainer, mental health advocate, CEO, and founder of Elevate Recovery. She specializes in aiding individuals and organizations to use diversity, equity, inclusion, and belonging in their workplace culture for increased productivity and employee retention. Vanessa’s areas of expertise include peer support leadership, mentoring, and coaching from a trauma-informed perspective. </a:t>
          </a:r>
        </a:p>
      </dsp:txBody>
      <dsp:txXfrm>
        <a:off x="1921222" y="2840093"/>
        <a:ext cx="5389986" cy="2437804"/>
      </dsp:txXfrm>
    </dsp:sp>
    <dsp:sp modelId="{4C9D7C12-C5E3-459B-9BC6-83122A309B04}">
      <dsp:nvSpPr>
        <dsp:cNvPr id="0" name=""/>
        <dsp:cNvSpPr/>
      </dsp:nvSpPr>
      <dsp:spPr>
        <a:xfrm>
          <a:off x="7552551" y="2840093"/>
          <a:ext cx="2413426" cy="243780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004" t="-26124" r="-1004" b="-87876"/>
          </a:stretch>
        </a:blipFill>
        <a:ln w="9525" cap="rnd"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63533-1D77-4415-AE56-A206F44AD729}">
      <dsp:nvSpPr>
        <dsp:cNvPr id="0" name=""/>
        <dsp:cNvSpPr/>
      </dsp:nvSpPr>
      <dsp:spPr>
        <a:xfrm>
          <a:off x="2710" y="0"/>
          <a:ext cx="2659674" cy="4724399"/>
        </a:xfrm>
        <a:prstGeom prst="roundRect">
          <a:avLst>
            <a:gd name="adj" fmla="val 10000"/>
          </a:avLst>
        </a:prstGeom>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1</a:t>
          </a:r>
        </a:p>
      </dsp:txBody>
      <dsp:txXfrm>
        <a:off x="2710" y="0"/>
        <a:ext cx="2659674" cy="1417320"/>
      </dsp:txXfrm>
    </dsp:sp>
    <dsp:sp modelId="{AC60962A-FE6E-486E-95A6-B6ACFA3D66F8}">
      <dsp:nvSpPr>
        <dsp:cNvPr id="0" name=""/>
        <dsp:cNvSpPr/>
      </dsp:nvSpPr>
      <dsp:spPr>
        <a:xfrm>
          <a:off x="268677" y="1417320"/>
          <a:ext cx="2127739" cy="307086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a:t>Participants will acquire an understanding of the principles of “justice doing” and how </a:t>
          </a:r>
          <a:r>
            <a:rPr lang="en-US" sz="1600" kern="1200">
              <a:latin typeface="Century Gothic" panose="020B0502020202020204"/>
            </a:rPr>
            <a:t>to apply</a:t>
          </a:r>
          <a:r>
            <a:rPr lang="en-US" sz="1600" kern="1200"/>
            <a:t> them in their communities.</a:t>
          </a:r>
        </a:p>
      </dsp:txBody>
      <dsp:txXfrm>
        <a:off x="330996" y="1479639"/>
        <a:ext cx="2003101" cy="2946222"/>
      </dsp:txXfrm>
    </dsp:sp>
    <dsp:sp modelId="{F75C0943-9242-4245-A83F-6E40850C2D50}">
      <dsp:nvSpPr>
        <dsp:cNvPr id="0" name=""/>
        <dsp:cNvSpPr/>
      </dsp:nvSpPr>
      <dsp:spPr>
        <a:xfrm>
          <a:off x="2861860" y="0"/>
          <a:ext cx="2659674" cy="4724399"/>
        </a:xfrm>
        <a:prstGeom prst="roundRect">
          <a:avLst>
            <a:gd name="adj" fmla="val 10000"/>
          </a:avLst>
        </a:prstGeom>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2</a:t>
          </a:r>
        </a:p>
      </dsp:txBody>
      <dsp:txXfrm>
        <a:off x="2861860" y="0"/>
        <a:ext cx="2659674" cy="1417320"/>
      </dsp:txXfrm>
    </dsp:sp>
    <dsp:sp modelId="{D32CE005-1661-4BBF-A0B6-C7879CFF955C}">
      <dsp:nvSpPr>
        <dsp:cNvPr id="0" name=""/>
        <dsp:cNvSpPr/>
      </dsp:nvSpPr>
      <dsp:spPr>
        <a:xfrm>
          <a:off x="3127828" y="1417320"/>
          <a:ext cx="2127739" cy="3070860"/>
        </a:xfrm>
        <a:prstGeom prst="roundRect">
          <a:avLst>
            <a:gd name="adj" fmla="val 10000"/>
          </a:avLst>
        </a:prstGeom>
        <a:solidFill>
          <a:schemeClr val="accent3"/>
        </a:solidFill>
        <a:ln w="19050" cap="rnd"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Participants will be able to integrate and apply the concepts of intersectionality, power, privilege and oppression as a basis for a trauma-informed and culturally responsive approach.</a:t>
          </a:r>
        </a:p>
      </dsp:txBody>
      <dsp:txXfrm>
        <a:off x="3190147" y="1479639"/>
        <a:ext cx="2003101" cy="2946222"/>
      </dsp:txXfrm>
    </dsp:sp>
    <dsp:sp modelId="{930C7247-DEE8-4A36-A866-18B8351BA4FF}">
      <dsp:nvSpPr>
        <dsp:cNvPr id="0" name=""/>
        <dsp:cNvSpPr/>
      </dsp:nvSpPr>
      <dsp:spPr>
        <a:xfrm>
          <a:off x="5721011" y="0"/>
          <a:ext cx="2659674" cy="4724399"/>
        </a:xfrm>
        <a:prstGeom prst="roundRect">
          <a:avLst>
            <a:gd name="adj" fmla="val 10000"/>
          </a:avLst>
        </a:prstGeom>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3</a:t>
          </a:r>
        </a:p>
      </dsp:txBody>
      <dsp:txXfrm>
        <a:off x="5721011" y="0"/>
        <a:ext cx="2659674" cy="1417320"/>
      </dsp:txXfrm>
    </dsp:sp>
    <dsp:sp modelId="{D7A4E4E4-4EB1-413D-9F2C-CCD98B0B8855}">
      <dsp:nvSpPr>
        <dsp:cNvPr id="0" name=""/>
        <dsp:cNvSpPr/>
      </dsp:nvSpPr>
      <dsp:spPr>
        <a:xfrm>
          <a:off x="5986978" y="1417320"/>
          <a:ext cx="2127739" cy="3070860"/>
        </a:xfrm>
        <a:prstGeom prst="roundRect">
          <a:avLst>
            <a:gd name="adj" fmla="val 10000"/>
          </a:avLst>
        </a:prstGeom>
        <a:solidFill>
          <a:schemeClr val="accent4"/>
        </a:solidFill>
        <a:ln w="19050" cap="rnd"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a:t>Participants will be able to identify and distinguish between the four culturally informed components of being culturally responsive.</a:t>
          </a:r>
        </a:p>
      </dsp:txBody>
      <dsp:txXfrm>
        <a:off x="6049297" y="1479639"/>
        <a:ext cx="2003101" cy="2946222"/>
      </dsp:txXfrm>
    </dsp:sp>
    <dsp:sp modelId="{FAB31DF0-D617-40F1-9BC2-1A0872873D58}">
      <dsp:nvSpPr>
        <dsp:cNvPr id="0" name=""/>
        <dsp:cNvSpPr/>
      </dsp:nvSpPr>
      <dsp:spPr>
        <a:xfrm>
          <a:off x="8582872" y="0"/>
          <a:ext cx="2659674" cy="4724399"/>
        </a:xfrm>
        <a:prstGeom prst="roundRect">
          <a:avLst>
            <a:gd name="adj" fmla="val 10000"/>
          </a:avLst>
        </a:prstGeom>
        <a:gradFill flip="none" rotWithShape="1">
          <a:gsLst>
            <a:gs pos="0">
              <a:srgbClr val="D7D7D7">
                <a:lumMod val="67000"/>
              </a:srgbClr>
            </a:gs>
            <a:gs pos="48000">
              <a:srgbClr val="D7D7D7">
                <a:lumMod val="97000"/>
                <a:lumOff val="3000"/>
              </a:srgbClr>
            </a:gs>
            <a:gs pos="100000">
              <a:srgbClr val="D7D7D7">
                <a:lumMod val="60000"/>
                <a:lumOff val="40000"/>
              </a:srgbClr>
            </a:gs>
          </a:gsLst>
          <a:lin ang="162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00000">
                  <a:hueOff val="0"/>
                  <a:satOff val="0"/>
                  <a:lumOff val="0"/>
                  <a:alphaOff val="0"/>
                </a:srgbClr>
              </a:solidFill>
              <a:latin typeface="Segoe UI"/>
              <a:ea typeface="+mn-ea"/>
              <a:cs typeface="+mn-cs"/>
            </a:rPr>
            <a:t>Objective  4</a:t>
          </a:r>
        </a:p>
      </dsp:txBody>
      <dsp:txXfrm>
        <a:off x="8582872" y="0"/>
        <a:ext cx="2659674" cy="1417320"/>
      </dsp:txXfrm>
    </dsp:sp>
    <dsp:sp modelId="{57F7C066-366A-4F41-8B9F-7E5736D28ACC}">
      <dsp:nvSpPr>
        <dsp:cNvPr id="0" name=""/>
        <dsp:cNvSpPr/>
      </dsp:nvSpPr>
      <dsp:spPr>
        <a:xfrm>
          <a:off x="8846129" y="1417320"/>
          <a:ext cx="2127739" cy="3070860"/>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t>Participants will acquire four key trauma-informed and culturally responsive strategies for working with individuals living with and healing from trauma.</a:t>
          </a:r>
        </a:p>
      </dsp:txBody>
      <dsp:txXfrm>
        <a:off x="8908448" y="1479639"/>
        <a:ext cx="2003101" cy="2946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6B14C-08D8-4B54-A4B5-35A1F6E72021}">
      <dsp:nvSpPr>
        <dsp:cNvPr id="0" name=""/>
        <dsp:cNvSpPr/>
      </dsp:nvSpPr>
      <dsp:spPr>
        <a:xfrm>
          <a:off x="0" y="270809"/>
          <a:ext cx="10744200" cy="1360800"/>
        </a:xfrm>
        <a:prstGeom prst="rect">
          <a:avLst/>
        </a:prstGeom>
        <a:solidFill>
          <a:schemeClr val="lt1">
            <a:alpha val="90000"/>
            <a:hueOff val="0"/>
            <a:satOff val="0"/>
            <a:lumOff val="0"/>
            <a:alphaOff val="0"/>
          </a:schemeClr>
        </a:solidFill>
        <a:ln w="19050" cap="rnd" cmpd="sng" algn="ctr">
          <a:solidFill>
            <a:schemeClr val="accent6">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dsp:style>
      <dsp:txBody>
        <a:bodyPr spcFirstLastPara="0" vert="horz" wrap="square" lIns="833869" tIns="374904" rIns="833869" bIns="142240" numCol="1" spcCol="1270" anchor="t" anchorCtr="0">
          <a:noAutofit/>
        </a:bodyPr>
        <a:lstStyle/>
        <a:p>
          <a:pPr marL="0" lvl="1" indent="0" algn="l" defTabSz="889000">
            <a:lnSpc>
              <a:spcPct val="90000"/>
            </a:lnSpc>
            <a:spcBef>
              <a:spcPct val="0"/>
            </a:spcBef>
            <a:spcAft>
              <a:spcPct val="15000"/>
            </a:spcAft>
            <a:buNone/>
          </a:pPr>
          <a:r>
            <a:rPr lang="en-US" sz="2000" kern="1200"/>
            <a:t>An external event that triggers the body’s fight, flight, freeze, fawn, etc. response. The episode may occur once or, over a period, multiple times. The </a:t>
          </a:r>
          <a:r>
            <a:rPr lang="en-US" sz="2000" i="1" u="sng" kern="1200"/>
            <a:t>who</a:t>
          </a:r>
          <a:r>
            <a:rPr lang="en-US" sz="2000" kern="1200"/>
            <a:t>, </a:t>
          </a:r>
          <a:r>
            <a:rPr lang="en-US" sz="2000" i="1" u="sng" kern="1200"/>
            <a:t>what</a:t>
          </a:r>
          <a:r>
            <a:rPr lang="en-US" sz="2000" kern="1200"/>
            <a:t>, </a:t>
          </a:r>
          <a:r>
            <a:rPr lang="en-US" sz="2000" i="1" u="sng" kern="1200"/>
            <a:t>where</a:t>
          </a:r>
          <a:r>
            <a:rPr lang="en-US" sz="2000" kern="1200"/>
            <a:t> and </a:t>
          </a:r>
          <a:r>
            <a:rPr lang="en-US" sz="2000" i="1" u="sng" kern="1200"/>
            <a:t>when</a:t>
          </a:r>
          <a:r>
            <a:rPr lang="en-US" sz="2000" i="1" u="none" kern="1200"/>
            <a:t> </a:t>
          </a:r>
          <a:r>
            <a:rPr lang="en-US" sz="2000" i="0" u="none" kern="1200"/>
            <a:t>of the trauma.</a:t>
          </a:r>
          <a:endParaRPr lang="en-US" sz="2000" i="0" kern="1200"/>
        </a:p>
      </dsp:txBody>
      <dsp:txXfrm>
        <a:off x="0" y="270809"/>
        <a:ext cx="10744200" cy="1360800"/>
      </dsp:txXfrm>
    </dsp:sp>
    <dsp:sp modelId="{0A3A9323-F95B-41E4-B763-12711AF9AC64}">
      <dsp:nvSpPr>
        <dsp:cNvPr id="0" name=""/>
        <dsp:cNvSpPr/>
      </dsp:nvSpPr>
      <dsp:spPr>
        <a:xfrm>
          <a:off x="537210" y="5129"/>
          <a:ext cx="7520940" cy="531360"/>
        </a:xfrm>
        <a:prstGeom prst="roundRect">
          <a:avLst/>
        </a:prstGeom>
        <a:solidFill>
          <a:schemeClr val="accent6">
            <a:lumMod val="75000"/>
          </a:schemeClr>
        </a:solidFill>
        <a:ln w="19050" cap="rnd" cmpd="sng" algn="ctr">
          <a:solidFill>
            <a:schemeClr val="accent6">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1066800">
            <a:lnSpc>
              <a:spcPct val="90000"/>
            </a:lnSpc>
            <a:spcBef>
              <a:spcPct val="0"/>
            </a:spcBef>
            <a:spcAft>
              <a:spcPct val="35000"/>
            </a:spcAft>
            <a:buNone/>
          </a:pPr>
          <a:r>
            <a:rPr lang="en-US" sz="2400" b="1" kern="1200"/>
            <a:t>EVENT:</a:t>
          </a:r>
        </a:p>
      </dsp:txBody>
      <dsp:txXfrm>
        <a:off x="563149" y="31068"/>
        <a:ext cx="7469062" cy="479482"/>
      </dsp:txXfrm>
    </dsp:sp>
    <dsp:sp modelId="{9CDB146B-249B-46D4-9EF0-8CA99987A64F}">
      <dsp:nvSpPr>
        <dsp:cNvPr id="0" name=""/>
        <dsp:cNvSpPr/>
      </dsp:nvSpPr>
      <dsp:spPr>
        <a:xfrm>
          <a:off x="0" y="1994490"/>
          <a:ext cx="10744200" cy="1077300"/>
        </a:xfrm>
        <a:prstGeom prst="rect">
          <a:avLst/>
        </a:prstGeom>
        <a:solidFill>
          <a:schemeClr val="lt1">
            <a:alpha val="90000"/>
            <a:hueOff val="0"/>
            <a:satOff val="0"/>
            <a:lumOff val="0"/>
            <a:alphaOff val="0"/>
          </a:schemeClr>
        </a:solidFill>
        <a:ln w="19050" cap="rnd" cmpd="sng" algn="ctr">
          <a:solidFill>
            <a:schemeClr val="accent3">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dsp:style>
      <dsp:txBody>
        <a:bodyPr spcFirstLastPara="0" vert="horz" wrap="square" lIns="833869" tIns="374904" rIns="833869" bIns="142240" numCol="1" spcCol="1270" anchor="t" anchorCtr="0">
          <a:noAutofit/>
        </a:bodyPr>
        <a:lstStyle/>
        <a:p>
          <a:pPr marL="0" lvl="1" indent="0" algn="l" defTabSz="889000">
            <a:lnSpc>
              <a:spcPct val="90000"/>
            </a:lnSpc>
            <a:spcBef>
              <a:spcPct val="0"/>
            </a:spcBef>
            <a:spcAft>
              <a:spcPct val="15000"/>
            </a:spcAft>
            <a:buNone/>
          </a:pPr>
          <a:r>
            <a:rPr lang="en-US" sz="2000" kern="1200"/>
            <a:t>The inner perception and processing of the event or circumstances in combination with external supports. The </a:t>
          </a:r>
          <a:r>
            <a:rPr lang="en-US" sz="2000" i="1" u="sng" kern="1200"/>
            <a:t>why</a:t>
          </a:r>
          <a:r>
            <a:rPr lang="en-US" sz="2000" i="0" u="none" kern="1200"/>
            <a:t> of the trauma</a:t>
          </a:r>
          <a:r>
            <a:rPr lang="en-US" sz="2000" kern="1200"/>
            <a:t>.</a:t>
          </a:r>
        </a:p>
      </dsp:txBody>
      <dsp:txXfrm>
        <a:off x="0" y="1994490"/>
        <a:ext cx="10744200" cy="1077300"/>
      </dsp:txXfrm>
    </dsp:sp>
    <dsp:sp modelId="{AF65053B-3324-4F7B-AC4F-3974223B1C3F}">
      <dsp:nvSpPr>
        <dsp:cNvPr id="0" name=""/>
        <dsp:cNvSpPr/>
      </dsp:nvSpPr>
      <dsp:spPr>
        <a:xfrm>
          <a:off x="537210" y="1728809"/>
          <a:ext cx="7520940" cy="531360"/>
        </a:xfrm>
        <a:prstGeom prst="roundRect">
          <a:avLst/>
        </a:prstGeom>
        <a:solidFill>
          <a:schemeClr val="accent3">
            <a:lumMod val="75000"/>
          </a:schemeClr>
        </a:solidFill>
        <a:ln w="19050" cap="rnd" cmpd="sng" algn="ctr">
          <a:solidFill>
            <a:schemeClr val="accent3">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1066800">
            <a:lnSpc>
              <a:spcPct val="90000"/>
            </a:lnSpc>
            <a:spcBef>
              <a:spcPct val="0"/>
            </a:spcBef>
            <a:spcAft>
              <a:spcPct val="35000"/>
            </a:spcAft>
            <a:buNone/>
          </a:pPr>
          <a:r>
            <a:rPr lang="en-US" sz="2400" b="1" kern="1200"/>
            <a:t>EXPERIENCE:</a:t>
          </a:r>
        </a:p>
      </dsp:txBody>
      <dsp:txXfrm>
        <a:off x="563149" y="1754748"/>
        <a:ext cx="7469062" cy="479482"/>
      </dsp:txXfrm>
    </dsp:sp>
    <dsp:sp modelId="{B6C122DD-458A-4AA5-85BB-DC1910C5B84A}">
      <dsp:nvSpPr>
        <dsp:cNvPr id="0" name=""/>
        <dsp:cNvSpPr/>
      </dsp:nvSpPr>
      <dsp:spPr>
        <a:xfrm>
          <a:off x="0" y="3434670"/>
          <a:ext cx="10744200" cy="1360800"/>
        </a:xfrm>
        <a:prstGeom prst="rect">
          <a:avLst/>
        </a:prstGeom>
        <a:solidFill>
          <a:schemeClr val="lt1">
            <a:alpha val="90000"/>
            <a:hueOff val="0"/>
            <a:satOff val="0"/>
            <a:lumOff val="0"/>
            <a:alphaOff val="0"/>
          </a:schemeClr>
        </a:solidFill>
        <a:ln w="19050" cap="rnd" cmpd="sng" algn="ctr">
          <a:solidFill>
            <a:srgbClr val="A5599C"/>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dsp:style>
      <dsp:txBody>
        <a:bodyPr spcFirstLastPara="0" vert="horz" wrap="square" lIns="833869" tIns="374904" rIns="833869" bIns="142240" numCol="1" spcCol="1270" anchor="t" anchorCtr="0">
          <a:noAutofit/>
        </a:bodyPr>
        <a:lstStyle/>
        <a:p>
          <a:pPr marL="0" lvl="1" indent="0" algn="l" defTabSz="889000">
            <a:lnSpc>
              <a:spcPct val="90000"/>
            </a:lnSpc>
            <a:spcBef>
              <a:spcPct val="0"/>
            </a:spcBef>
            <a:spcAft>
              <a:spcPct val="15000"/>
            </a:spcAft>
            <a:buNone/>
          </a:pPr>
          <a:r>
            <a:rPr lang="en-US" sz="2000" kern="1200"/>
            <a:t>The possible lasting change in actions, emotions and/or worldviews resulting from the experience of the event (i.e., adaptations to deal with the experience). The </a:t>
          </a:r>
          <a:r>
            <a:rPr lang="en-US" sz="2000" i="1" u="sng" kern="1200"/>
            <a:t>how</a:t>
          </a:r>
          <a:r>
            <a:rPr lang="en-US" sz="2000" i="0" u="none" kern="1200"/>
            <a:t> of the trauma</a:t>
          </a:r>
          <a:r>
            <a:rPr lang="en-US" sz="2000" kern="1200"/>
            <a:t>.</a:t>
          </a:r>
        </a:p>
      </dsp:txBody>
      <dsp:txXfrm>
        <a:off x="0" y="3434670"/>
        <a:ext cx="10744200" cy="1360800"/>
      </dsp:txXfrm>
    </dsp:sp>
    <dsp:sp modelId="{89E312EB-99A3-440F-B369-73FE41BA566D}">
      <dsp:nvSpPr>
        <dsp:cNvPr id="0" name=""/>
        <dsp:cNvSpPr/>
      </dsp:nvSpPr>
      <dsp:spPr>
        <a:xfrm>
          <a:off x="537210" y="3168990"/>
          <a:ext cx="7520940" cy="531360"/>
        </a:xfrm>
        <a:prstGeom prst="roundRect">
          <a:avLst/>
        </a:prstGeom>
        <a:solidFill>
          <a:srgbClr val="C99BC4"/>
        </a:solidFill>
        <a:ln w="19050" cap="rnd" cmpd="sng" algn="ctr">
          <a:solidFill>
            <a:srgbClr val="A5599C"/>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1066800">
            <a:lnSpc>
              <a:spcPct val="90000"/>
            </a:lnSpc>
            <a:spcBef>
              <a:spcPct val="0"/>
            </a:spcBef>
            <a:spcAft>
              <a:spcPct val="35000"/>
            </a:spcAft>
            <a:buNone/>
          </a:pPr>
          <a:r>
            <a:rPr lang="en-US" sz="2400" b="1" kern="1200"/>
            <a:t>EFFECTS:</a:t>
          </a:r>
        </a:p>
      </dsp:txBody>
      <dsp:txXfrm>
        <a:off x="563149" y="3194929"/>
        <a:ext cx="746906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1A087-1C30-4D20-B250-3D07D401A962}">
      <dsp:nvSpPr>
        <dsp:cNvPr id="0" name=""/>
        <dsp:cNvSpPr/>
      </dsp:nvSpPr>
      <dsp:spPr>
        <a:xfrm>
          <a:off x="312737" y="0"/>
          <a:ext cx="6553200" cy="6553200"/>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1" kern="1200" cap="none" spc="0">
              <a:ln w="0"/>
              <a:solidFill>
                <a:schemeClr val="bg2"/>
              </a:solidFill>
              <a:effectLst>
                <a:outerShdw blurRad="38100" dist="19050" dir="2700000" algn="tl" rotWithShape="0">
                  <a:schemeClr val="dk1">
                    <a:alpha val="40000"/>
                  </a:schemeClr>
                </a:outerShdw>
              </a:effectLst>
            </a:rPr>
            <a:t>SYSTEMIC</a:t>
          </a:r>
        </a:p>
        <a:p>
          <a:pPr marL="0" lvl="1" indent="0" algn="ctr" defTabSz="400050">
            <a:lnSpc>
              <a:spcPct val="90000"/>
            </a:lnSpc>
            <a:spcBef>
              <a:spcPct val="0"/>
            </a:spcBef>
            <a:spcAft>
              <a:spcPct val="15000"/>
            </a:spcAft>
            <a:buNone/>
          </a:pPr>
          <a:r>
            <a:rPr lang="en-US" sz="900" b="0" kern="1200" cap="none" spc="0">
              <a:ln w="0"/>
              <a:solidFill>
                <a:schemeClr val="bg2"/>
              </a:solidFill>
              <a:effectLst>
                <a:outerShdw blurRad="38100" dist="19050" dir="2700000" algn="tl" rotWithShape="0">
                  <a:schemeClr val="dk1">
                    <a:alpha val="40000"/>
                  </a:schemeClr>
                </a:outerShdw>
              </a:effectLst>
            </a:rPr>
            <a:t>Systems that operate on policies. practices and other norms that create a hierarchy of one group and benefit from the oppression and exploitation of other groups.</a:t>
          </a:r>
        </a:p>
      </dsp:txBody>
      <dsp:txXfrm>
        <a:off x="2673199" y="327659"/>
        <a:ext cx="1832274" cy="982980"/>
      </dsp:txXfrm>
    </dsp:sp>
    <dsp:sp modelId="{935B2346-5AD2-4383-8481-AB5F53EC3DF2}">
      <dsp:nvSpPr>
        <dsp:cNvPr id="0" name=""/>
        <dsp:cNvSpPr/>
      </dsp:nvSpPr>
      <dsp:spPr>
        <a:xfrm>
          <a:off x="1131887" y="1519136"/>
          <a:ext cx="4914900" cy="5034063"/>
        </a:xfrm>
        <a:prstGeom prst="ellipse">
          <a:avLst/>
        </a:prstGeom>
        <a:gradFill rotWithShape="0">
          <a:gsLst>
            <a:gs pos="0">
              <a:schemeClr val="accent2">
                <a:hueOff val="-6588574"/>
                <a:satOff val="300"/>
                <a:lumOff val="0"/>
                <a:alphaOff val="0"/>
                <a:tint val="98000"/>
                <a:lumMod val="114000"/>
              </a:schemeClr>
            </a:gs>
            <a:gs pos="100000">
              <a:schemeClr val="accent2">
                <a:hueOff val="-6588574"/>
                <a:satOff val="30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1" kern="1200" cap="none" spc="0">
              <a:ln w="0"/>
              <a:solidFill>
                <a:schemeClr val="bg2"/>
              </a:solidFill>
              <a:effectLst>
                <a:outerShdw blurRad="38100" dist="19050" dir="2700000" algn="tl" rotWithShape="0">
                  <a:schemeClr val="dk1">
                    <a:alpha val="40000"/>
                  </a:schemeClr>
                </a:outerShdw>
              </a:effectLst>
            </a:rPr>
            <a:t>INSTITUTIONAL</a:t>
          </a:r>
        </a:p>
        <a:p>
          <a:pPr marL="0" lvl="1" indent="0" algn="ctr" defTabSz="400050">
            <a:lnSpc>
              <a:spcPct val="90000"/>
            </a:lnSpc>
            <a:spcBef>
              <a:spcPct val="0"/>
            </a:spcBef>
            <a:spcAft>
              <a:spcPct val="15000"/>
            </a:spcAft>
            <a:buNone/>
          </a:pPr>
          <a:r>
            <a:rPr lang="en-US" sz="900" b="0" kern="1200" cap="none" spc="0">
              <a:ln w="0"/>
              <a:solidFill>
                <a:schemeClr val="bg2"/>
              </a:solidFill>
              <a:effectLst>
                <a:outerShdw blurRad="38100" dist="19050" dir="2700000" algn="tl" rotWithShape="0">
                  <a:schemeClr val="dk1">
                    <a:alpha val="40000"/>
                  </a:schemeClr>
                </a:outerShdw>
              </a:effectLst>
            </a:rPr>
            <a:t>Inequities, biases and privileges embedded in institutional cultures, policies, practices and programs in a way that—with or without intent—perpetuate oppression.</a:t>
          </a:r>
        </a:p>
      </dsp:txBody>
      <dsp:txXfrm>
        <a:off x="2730458" y="1821180"/>
        <a:ext cx="1717757" cy="906131"/>
      </dsp:txXfrm>
    </dsp:sp>
    <dsp:sp modelId="{D15E6C19-9C8E-4E39-B546-2482B8560BAC}">
      <dsp:nvSpPr>
        <dsp:cNvPr id="0" name=""/>
        <dsp:cNvSpPr/>
      </dsp:nvSpPr>
      <dsp:spPr>
        <a:xfrm>
          <a:off x="1951043" y="3038299"/>
          <a:ext cx="3425528" cy="3514900"/>
        </a:xfrm>
        <a:prstGeom prst="ellipse">
          <a:avLst/>
        </a:prstGeom>
        <a:gradFill rotWithShape="0">
          <a:gsLst>
            <a:gs pos="0">
              <a:schemeClr val="accent2">
                <a:hueOff val="-13177148"/>
                <a:satOff val="601"/>
                <a:lumOff val="0"/>
                <a:alphaOff val="0"/>
                <a:tint val="98000"/>
                <a:lumMod val="114000"/>
              </a:schemeClr>
            </a:gs>
            <a:gs pos="100000">
              <a:schemeClr val="accent2">
                <a:hueOff val="-13177148"/>
                <a:satOff val="6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1" kern="1200" cap="none" spc="0">
              <a:ln w="0"/>
              <a:solidFill>
                <a:schemeClr val="bg2"/>
              </a:solidFill>
              <a:effectLst>
                <a:outerShdw blurRad="38100" dist="19050" dir="2700000" algn="tl" rotWithShape="0">
                  <a:schemeClr val="dk1">
                    <a:alpha val="40000"/>
                  </a:schemeClr>
                </a:outerShdw>
              </a:effectLst>
            </a:rPr>
            <a:t>INTERPERSONAL</a:t>
          </a:r>
        </a:p>
        <a:p>
          <a:pPr marL="0" lvl="1" indent="0" algn="ctr" defTabSz="400050">
            <a:lnSpc>
              <a:spcPct val="90000"/>
            </a:lnSpc>
            <a:spcBef>
              <a:spcPct val="0"/>
            </a:spcBef>
            <a:spcAft>
              <a:spcPct val="15000"/>
            </a:spcAft>
            <a:buNone/>
          </a:pPr>
          <a:r>
            <a:rPr lang="en-US" sz="900" b="0" kern="1200" cap="none" spc="0">
              <a:ln w="0"/>
              <a:solidFill>
                <a:schemeClr val="bg2"/>
              </a:solidFill>
              <a:effectLst>
                <a:outerShdw blurRad="38100" dist="19050" dir="2700000" algn="tl" rotWithShape="0">
                  <a:schemeClr val="dk1">
                    <a:alpha val="40000"/>
                  </a:schemeClr>
                </a:outerShdw>
              </a:effectLst>
            </a:rPr>
            <a:t>The interaction between individuals—within and across different groups—that are an expression of bias and/or prejudice.</a:t>
          </a:r>
        </a:p>
      </dsp:txBody>
      <dsp:txXfrm>
        <a:off x="2865659" y="3301916"/>
        <a:ext cx="1596296" cy="790852"/>
      </dsp:txXfrm>
    </dsp:sp>
    <dsp:sp modelId="{077F1B9F-46FD-4908-A508-3D4C25B3746E}">
      <dsp:nvSpPr>
        <dsp:cNvPr id="0" name=""/>
        <dsp:cNvSpPr/>
      </dsp:nvSpPr>
      <dsp:spPr>
        <a:xfrm>
          <a:off x="2472317" y="4244691"/>
          <a:ext cx="2382979" cy="2293620"/>
        </a:xfrm>
        <a:prstGeom prst="ellipse">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1" kern="1200" cap="none" spc="0">
              <a:ln w="0"/>
              <a:solidFill>
                <a:schemeClr val="bg2"/>
              </a:solidFill>
              <a:effectLst>
                <a:outerShdw blurRad="38100" dist="19050" dir="2700000" algn="tl" rotWithShape="0">
                  <a:schemeClr val="dk1">
                    <a:alpha val="40000"/>
                  </a:schemeClr>
                </a:outerShdw>
              </a:effectLst>
            </a:rPr>
            <a:t>INDIVIDUAL</a:t>
          </a:r>
        </a:p>
        <a:p>
          <a:pPr marL="0" lvl="1" indent="0" algn="ctr" defTabSz="400050">
            <a:lnSpc>
              <a:spcPct val="90000"/>
            </a:lnSpc>
            <a:spcBef>
              <a:spcPct val="0"/>
            </a:spcBef>
            <a:spcAft>
              <a:spcPct val="15000"/>
            </a:spcAft>
            <a:buNone/>
          </a:pPr>
          <a:r>
            <a:rPr lang="en-US" sz="900" b="0" kern="1200" cap="none" spc="0">
              <a:ln w="0"/>
              <a:solidFill>
                <a:schemeClr val="bg2"/>
              </a:solidFill>
              <a:effectLst>
                <a:outerShdw blurRad="38100" dist="19050" dir="2700000" algn="tl" rotWithShape="0">
                  <a:schemeClr val="dk1">
                    <a:alpha val="40000"/>
                  </a:schemeClr>
                </a:outerShdw>
              </a:effectLst>
            </a:rPr>
            <a:t>A person’s beliefs, prejudices, experiences and actions (conscious or unconscious internalized or externalized) that perpetuate and/or are a result of oppression.</a:t>
          </a:r>
        </a:p>
      </dsp:txBody>
      <dsp:txXfrm>
        <a:off x="2821297" y="4818096"/>
        <a:ext cx="1685020" cy="11468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220C-21A1-4FB0-BE78-96FFDFB44842}">
      <dsp:nvSpPr>
        <dsp:cNvPr id="0" name=""/>
        <dsp:cNvSpPr/>
      </dsp:nvSpPr>
      <dsp:spPr>
        <a:xfrm>
          <a:off x="9488119" y="2032076"/>
          <a:ext cx="91440" cy="665238"/>
        </a:xfrm>
        <a:custGeom>
          <a:avLst/>
          <a:gdLst/>
          <a:ahLst/>
          <a:cxnLst/>
          <a:rect l="0" t="0" r="0" b="0"/>
          <a:pathLst>
            <a:path>
              <a:moveTo>
                <a:pt x="45720" y="0"/>
              </a:moveTo>
              <a:lnTo>
                <a:pt x="45720" y="665238"/>
              </a:lnTo>
            </a:path>
          </a:pathLst>
        </a:custGeom>
        <a:noFill/>
        <a:ln w="19050" cap="rnd" cmpd="sng" algn="ctr">
          <a:solidFill>
            <a:schemeClr val="bg2">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F8CF6AD6-46C6-4DEA-8F3B-E86D278E5C99}">
      <dsp:nvSpPr>
        <dsp:cNvPr id="0" name=""/>
        <dsp:cNvSpPr/>
      </dsp:nvSpPr>
      <dsp:spPr>
        <a:xfrm>
          <a:off x="6692466" y="2032076"/>
          <a:ext cx="91440" cy="665238"/>
        </a:xfrm>
        <a:custGeom>
          <a:avLst/>
          <a:gdLst/>
          <a:ahLst/>
          <a:cxnLst/>
          <a:rect l="0" t="0" r="0" b="0"/>
          <a:pathLst>
            <a:path>
              <a:moveTo>
                <a:pt x="45720" y="0"/>
              </a:moveTo>
              <a:lnTo>
                <a:pt x="45720" y="665238"/>
              </a:lnTo>
            </a:path>
          </a:pathLst>
        </a:custGeom>
        <a:noFill/>
        <a:ln w="19050" cap="rnd"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5DD789A8-62B9-464D-9A76-8C99D523EDDB}">
      <dsp:nvSpPr>
        <dsp:cNvPr id="0" name=""/>
        <dsp:cNvSpPr/>
      </dsp:nvSpPr>
      <dsp:spPr>
        <a:xfrm>
          <a:off x="3896813" y="2032076"/>
          <a:ext cx="91440" cy="665238"/>
        </a:xfrm>
        <a:custGeom>
          <a:avLst/>
          <a:gdLst/>
          <a:ahLst/>
          <a:cxnLst/>
          <a:rect l="0" t="0" r="0" b="0"/>
          <a:pathLst>
            <a:path>
              <a:moveTo>
                <a:pt x="45720" y="0"/>
              </a:moveTo>
              <a:lnTo>
                <a:pt x="45720" y="665238"/>
              </a:lnTo>
            </a:path>
          </a:pathLst>
        </a:custGeom>
        <a:noFill/>
        <a:ln w="19050" cap="rnd" cmpd="sng" algn="ctr">
          <a:solidFill>
            <a:schemeClr val="accent5"/>
          </a:solidFill>
          <a:prstDash val="solid"/>
        </a:ln>
        <a:effectLst/>
      </dsp:spPr>
      <dsp:style>
        <a:lnRef idx="2">
          <a:schemeClr val="accent5"/>
        </a:lnRef>
        <a:fillRef idx="0">
          <a:schemeClr val="accent5"/>
        </a:fillRef>
        <a:effectRef idx="1">
          <a:schemeClr val="accent5"/>
        </a:effectRef>
        <a:fontRef idx="minor">
          <a:schemeClr val="tx1"/>
        </a:fontRef>
      </dsp:style>
    </dsp:sp>
    <dsp:sp modelId="{ADA07820-E908-4BE2-970C-D24E152D73FF}">
      <dsp:nvSpPr>
        <dsp:cNvPr id="0" name=""/>
        <dsp:cNvSpPr/>
      </dsp:nvSpPr>
      <dsp:spPr>
        <a:xfrm>
          <a:off x="1101159" y="2032076"/>
          <a:ext cx="91440" cy="665238"/>
        </a:xfrm>
        <a:custGeom>
          <a:avLst/>
          <a:gdLst/>
          <a:ahLst/>
          <a:cxnLst/>
          <a:rect l="0" t="0" r="0" b="0"/>
          <a:pathLst>
            <a:path>
              <a:moveTo>
                <a:pt x="45720" y="0"/>
              </a:moveTo>
              <a:lnTo>
                <a:pt x="45720" y="66523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05EA5-CDF0-43D5-A4C1-4E94199E4A1E}">
      <dsp:nvSpPr>
        <dsp:cNvPr id="0" name=""/>
        <dsp:cNvSpPr/>
      </dsp:nvSpPr>
      <dsp:spPr>
        <a:xfrm>
          <a:off x="3203" y="579607"/>
          <a:ext cx="2287352" cy="1452468"/>
        </a:xfrm>
        <a:prstGeom prst="roundRect">
          <a:avLst>
            <a:gd name="adj" fmla="val 10000"/>
          </a:avLst>
        </a:prstGeom>
        <a:gradFill rotWithShape="1">
          <a:gsLst>
            <a:gs pos="0">
              <a:schemeClr val="accent6">
                <a:tint val="98000"/>
                <a:lumMod val="114000"/>
              </a:schemeClr>
            </a:gs>
            <a:gs pos="100000">
              <a:schemeClr val="accent6">
                <a:shade val="90000"/>
                <a:lumMod val="84000"/>
              </a:schemeClr>
            </a:gs>
          </a:gsLst>
          <a:lin ang="5400000" scaled="0"/>
        </a:gradFill>
        <a:ln w="9525" cap="rnd" cmpd="sng" algn="ctr">
          <a:solidFill>
            <a:schemeClr val="accent6"/>
          </a:solidFill>
          <a:prstDash val="solid"/>
        </a:ln>
        <a:effectLst>
          <a:outerShdw blurRad="38100" dist="25400" dir="5400000" rotWithShape="0">
            <a:srgbClr val="000000">
              <a:alpha val="45000"/>
            </a:srgbClr>
          </a:outerShdw>
        </a:effectLst>
      </dsp:spPr>
      <dsp:style>
        <a:lnRef idx="1">
          <a:schemeClr val="accent6"/>
        </a:lnRef>
        <a:fillRef idx="3">
          <a:schemeClr val="accent6"/>
        </a:fillRef>
        <a:effectRef idx="2">
          <a:schemeClr val="accent6"/>
        </a:effectRef>
        <a:fontRef idx="minor">
          <a:schemeClr val="lt1"/>
        </a:fontRef>
      </dsp:style>
    </dsp:sp>
    <dsp:sp modelId="{CC221250-E828-496C-BCEF-5702EA0A9FF6}">
      <dsp:nvSpPr>
        <dsp:cNvPr id="0" name=""/>
        <dsp:cNvSpPr/>
      </dsp:nvSpPr>
      <dsp:spPr>
        <a:xfrm>
          <a:off x="257353" y="821050"/>
          <a:ext cx="2287352" cy="1452468"/>
        </a:xfrm>
        <a:prstGeom prst="roundRect">
          <a:avLst>
            <a:gd name="adj" fmla="val 10000"/>
          </a:avLst>
        </a:prstGeom>
        <a:gradFill rotWithShape="1">
          <a:gsLst>
            <a:gs pos="0">
              <a:schemeClr val="accent6">
                <a:tint val="64000"/>
                <a:lumMod val="118000"/>
              </a:schemeClr>
            </a:gs>
            <a:gs pos="100000">
              <a:schemeClr val="accent6">
                <a:tint val="92000"/>
                <a:alpha val="100000"/>
                <a:lumMod val="110000"/>
              </a:schemeClr>
            </a:gs>
          </a:gsLst>
          <a:lin ang="5400000" scaled="0"/>
        </a:gradFill>
        <a:ln w="9525" cap="rnd"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Sensitivity</a:t>
          </a:r>
        </a:p>
      </dsp:txBody>
      <dsp:txXfrm>
        <a:off x="299894" y="863591"/>
        <a:ext cx="2202270" cy="1367386"/>
      </dsp:txXfrm>
    </dsp:sp>
    <dsp:sp modelId="{EC25D6A8-28BC-4DD3-848D-25BF942BFF7F}">
      <dsp:nvSpPr>
        <dsp:cNvPr id="0" name=""/>
        <dsp:cNvSpPr/>
      </dsp:nvSpPr>
      <dsp:spPr>
        <a:xfrm>
          <a:off x="3203" y="2697314"/>
          <a:ext cx="2287352" cy="1452468"/>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A11721F4-A55B-42A3-8446-E7407BE8C6C2}">
      <dsp:nvSpPr>
        <dsp:cNvPr id="0" name=""/>
        <dsp:cNvSpPr/>
      </dsp:nvSpPr>
      <dsp:spPr>
        <a:xfrm>
          <a:off x="257353" y="2938757"/>
          <a:ext cx="2287352" cy="1452468"/>
        </a:xfrm>
        <a:prstGeom prst="roundRect">
          <a:avLst>
            <a:gd name="adj" fmla="val 10000"/>
          </a:avLst>
        </a:prstGeom>
        <a:gradFill rotWithShape="1">
          <a:gsLst>
            <a:gs pos="0">
              <a:schemeClr val="accent3">
                <a:tint val="64000"/>
                <a:lumMod val="118000"/>
              </a:schemeClr>
            </a:gs>
            <a:gs pos="100000">
              <a:schemeClr val="accent3">
                <a:tint val="92000"/>
                <a:alpha val="100000"/>
                <a:lumMod val="110000"/>
              </a:schemeClr>
            </a:gs>
          </a:gsLst>
          <a:lin ang="5400000" scaled="0"/>
        </a:gradFill>
        <a:ln w="9525" cap="rnd"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Knowing that there are differences between cultures and not assigning a value judgment to those differences.</a:t>
          </a:r>
          <a:r>
            <a:rPr lang="en-US" sz="1100" kern="1200" baseline="30000"/>
            <a:t>3</a:t>
          </a:r>
        </a:p>
      </dsp:txBody>
      <dsp:txXfrm>
        <a:off x="299894" y="2981298"/>
        <a:ext cx="2202270" cy="1367386"/>
      </dsp:txXfrm>
    </dsp:sp>
    <dsp:sp modelId="{5D5D9E38-5DCA-407D-8A91-E7BA33750353}">
      <dsp:nvSpPr>
        <dsp:cNvPr id="0" name=""/>
        <dsp:cNvSpPr/>
      </dsp:nvSpPr>
      <dsp:spPr>
        <a:xfrm>
          <a:off x="2798856" y="579607"/>
          <a:ext cx="2287352" cy="1452468"/>
        </a:xfrm>
        <a:prstGeom prst="roundRect">
          <a:avLst>
            <a:gd name="adj" fmla="val 10000"/>
          </a:avLst>
        </a:prstGeom>
        <a:gradFill rotWithShape="1">
          <a:gsLst>
            <a:gs pos="0">
              <a:schemeClr val="accent1">
                <a:tint val="98000"/>
                <a:lumMod val="114000"/>
              </a:schemeClr>
            </a:gs>
            <a:gs pos="100000">
              <a:schemeClr val="accent1">
                <a:shade val="90000"/>
                <a:lumMod val="84000"/>
              </a:schemeClr>
            </a:gs>
          </a:gsLst>
          <a:lin ang="5400000" scaled="0"/>
        </a:gradFill>
        <a:ln w="9525" cap="rnd" cmpd="sng" algn="ctr">
          <a:solidFill>
            <a:schemeClr val="accent1"/>
          </a:solidFill>
          <a:prstDash val="solid"/>
        </a:ln>
        <a:effectLst>
          <a:outerShdw blurRad="38100" dist="25400" dir="5400000" rotWithShape="0">
            <a:srgbClr val="000000">
              <a:alpha val="45000"/>
            </a:srgbClr>
          </a:outerShdw>
        </a:effectLst>
      </dsp:spPr>
      <dsp:style>
        <a:lnRef idx="1">
          <a:schemeClr val="accent1"/>
        </a:lnRef>
        <a:fillRef idx="3">
          <a:schemeClr val="accent1"/>
        </a:fillRef>
        <a:effectRef idx="2">
          <a:schemeClr val="accent1"/>
        </a:effectRef>
        <a:fontRef idx="minor">
          <a:schemeClr val="lt1"/>
        </a:fontRef>
      </dsp:style>
    </dsp:sp>
    <dsp:sp modelId="{8234441D-E30A-4BBD-A682-0F33CB11F9F7}">
      <dsp:nvSpPr>
        <dsp:cNvPr id="0" name=""/>
        <dsp:cNvSpPr/>
      </dsp:nvSpPr>
      <dsp:spPr>
        <a:xfrm>
          <a:off x="3053007" y="821050"/>
          <a:ext cx="2287352" cy="1452468"/>
        </a:xfrm>
        <a:prstGeom prst="roundRect">
          <a:avLst>
            <a:gd name="adj" fmla="val 10000"/>
          </a:avLst>
        </a:prstGeom>
        <a:gradFill rotWithShape="1">
          <a:gsLst>
            <a:gs pos="0">
              <a:schemeClr val="accent1">
                <a:tint val="64000"/>
                <a:lumMod val="118000"/>
              </a:schemeClr>
            </a:gs>
            <a:gs pos="100000">
              <a:schemeClr val="accent1">
                <a:tint val="92000"/>
                <a:alpha val="100000"/>
                <a:lumMod val="110000"/>
              </a:schemeClr>
            </a:gs>
          </a:gsLst>
          <a:lin ang="5400000" scaled="0"/>
        </a:gradFill>
        <a:ln w="9525" cap="rnd"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kern="1200">
              <a:latin typeface="Century Gothic" panose="020B0502020202020204"/>
              <a:ea typeface="+mn-ea"/>
              <a:cs typeface="+mn-cs"/>
            </a:rPr>
            <a:t>Cultural Awareness</a:t>
          </a:r>
        </a:p>
      </dsp:txBody>
      <dsp:txXfrm>
        <a:off x="3095548" y="863591"/>
        <a:ext cx="2202270" cy="1367386"/>
      </dsp:txXfrm>
    </dsp:sp>
    <dsp:sp modelId="{467DB597-8D0E-4752-8F28-27CA5BB4291E}">
      <dsp:nvSpPr>
        <dsp:cNvPr id="0" name=""/>
        <dsp:cNvSpPr/>
      </dsp:nvSpPr>
      <dsp:spPr>
        <a:xfrm>
          <a:off x="2798856" y="2697314"/>
          <a:ext cx="2287352" cy="1452468"/>
        </a:xfrm>
        <a:prstGeom prst="roundRect">
          <a:avLst>
            <a:gd name="adj" fmla="val 10000"/>
          </a:avLst>
        </a:prstGeom>
        <a:gradFill rotWithShape="1">
          <a:gsLst>
            <a:gs pos="0">
              <a:schemeClr val="accent5">
                <a:tint val="98000"/>
                <a:lumMod val="114000"/>
              </a:schemeClr>
            </a:gs>
            <a:gs pos="100000">
              <a:schemeClr val="accent5">
                <a:shade val="90000"/>
                <a:lumMod val="84000"/>
              </a:schemeClr>
            </a:gs>
          </a:gsLst>
          <a:lin ang="5400000" scaled="0"/>
        </a:gradFill>
        <a:ln w="9525" cap="rnd" cmpd="sng" algn="ctr">
          <a:solidFill>
            <a:schemeClr val="accent5"/>
          </a:solidFill>
          <a:prstDash val="solid"/>
        </a:ln>
        <a:effectLst>
          <a:outerShdw blurRad="38100" dist="25400" dir="5400000" rotWithShape="0">
            <a:srgbClr val="000000">
              <a:alpha val="45000"/>
            </a:srgbClr>
          </a:outerShdw>
        </a:effectLst>
      </dsp:spPr>
      <dsp:style>
        <a:lnRef idx="1">
          <a:schemeClr val="accent5"/>
        </a:lnRef>
        <a:fillRef idx="3">
          <a:schemeClr val="accent5"/>
        </a:fillRef>
        <a:effectRef idx="2">
          <a:schemeClr val="accent5"/>
        </a:effectRef>
        <a:fontRef idx="minor">
          <a:schemeClr val="lt1"/>
        </a:fontRef>
      </dsp:style>
    </dsp:sp>
    <dsp:sp modelId="{98966DFA-DFB8-4C80-8871-021F76A89A0F}">
      <dsp:nvSpPr>
        <dsp:cNvPr id="0" name=""/>
        <dsp:cNvSpPr/>
      </dsp:nvSpPr>
      <dsp:spPr>
        <a:xfrm>
          <a:off x="3053007" y="2938757"/>
          <a:ext cx="2287352" cy="1452468"/>
        </a:xfrm>
        <a:prstGeom prst="roundRect">
          <a:avLst>
            <a:gd name="adj" fmla="val 10000"/>
          </a:avLst>
        </a:prstGeom>
        <a:gradFill rotWithShape="1">
          <a:gsLst>
            <a:gs pos="0">
              <a:schemeClr val="accent5">
                <a:tint val="64000"/>
                <a:lumMod val="118000"/>
              </a:schemeClr>
            </a:gs>
            <a:gs pos="100000">
              <a:schemeClr val="accent5">
                <a:tint val="92000"/>
                <a:alpha val="100000"/>
                <a:lumMod val="110000"/>
              </a:schemeClr>
            </a:gs>
          </a:gsLst>
          <a:lin ang="5400000" scaled="0"/>
        </a:gradFill>
        <a:ln w="9525" cap="rnd"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Being open to the idea of shifting one’s own cultural attitudes</a:t>
          </a:r>
          <a:r>
            <a:rPr lang="en-US" sz="1100" kern="1200" baseline="30000" dirty="0"/>
            <a:t>3</a:t>
          </a:r>
          <a:r>
            <a:rPr lang="en-US" sz="1100" kern="1200" dirty="0"/>
            <a:t> by </a:t>
          </a:r>
          <a:r>
            <a:rPr lang="en-US" sz="1100" b="0" i="0" kern="1200" dirty="0"/>
            <a:t>engaging in an ongoing process of introspection and actively addressing inherent power differences.</a:t>
          </a:r>
          <a:endParaRPr lang="en-US" sz="1100" kern="1200" dirty="0"/>
        </a:p>
      </dsp:txBody>
      <dsp:txXfrm>
        <a:off x="3095548" y="2981298"/>
        <a:ext cx="2202270" cy="1367386"/>
      </dsp:txXfrm>
    </dsp:sp>
    <dsp:sp modelId="{0BA38EFE-0DF3-4D05-8FBC-AD240DEF2ED7}">
      <dsp:nvSpPr>
        <dsp:cNvPr id="0" name=""/>
        <dsp:cNvSpPr/>
      </dsp:nvSpPr>
      <dsp:spPr>
        <a:xfrm>
          <a:off x="5594510" y="579607"/>
          <a:ext cx="2287352" cy="1452468"/>
        </a:xfrm>
        <a:prstGeom prst="roundRect">
          <a:avLst>
            <a:gd name="adj" fmla="val 10000"/>
          </a:avLst>
        </a:prstGeom>
        <a:gradFill rotWithShape="1">
          <a:gsLst>
            <a:gs pos="0">
              <a:schemeClr val="accent4">
                <a:tint val="98000"/>
                <a:lumMod val="114000"/>
              </a:schemeClr>
            </a:gs>
            <a:gs pos="100000">
              <a:schemeClr val="accent4">
                <a:shade val="90000"/>
                <a:lumMod val="84000"/>
              </a:schemeClr>
            </a:gs>
          </a:gsLst>
          <a:lin ang="5400000" scaled="0"/>
        </a:gradFill>
        <a:ln w="9525" cap="rnd" cmpd="sng" algn="ctr">
          <a:solidFill>
            <a:schemeClr val="accent4"/>
          </a:solidFill>
          <a:prstDash val="solid"/>
        </a:ln>
        <a:effectLst>
          <a:outerShdw blurRad="38100" dist="25400" dir="5400000" rotWithShape="0">
            <a:srgbClr val="000000">
              <a:alpha val="45000"/>
            </a:srgbClr>
          </a:outerShdw>
        </a:effectLst>
      </dsp:spPr>
      <dsp:style>
        <a:lnRef idx="1">
          <a:schemeClr val="accent4"/>
        </a:lnRef>
        <a:fillRef idx="3">
          <a:schemeClr val="accent4"/>
        </a:fillRef>
        <a:effectRef idx="2">
          <a:schemeClr val="accent4"/>
        </a:effectRef>
        <a:fontRef idx="minor">
          <a:schemeClr val="lt1"/>
        </a:fontRef>
      </dsp:style>
    </dsp:sp>
    <dsp:sp modelId="{4A7C9D92-7C4E-4922-9181-1EE02B2680A0}">
      <dsp:nvSpPr>
        <dsp:cNvPr id="0" name=""/>
        <dsp:cNvSpPr/>
      </dsp:nvSpPr>
      <dsp:spPr>
        <a:xfrm>
          <a:off x="5848660" y="821050"/>
          <a:ext cx="2287352" cy="1452468"/>
        </a:xfrm>
        <a:prstGeom prst="roundRect">
          <a:avLst>
            <a:gd name="adj" fmla="val 10000"/>
          </a:avLst>
        </a:prstGeom>
        <a:gradFill rotWithShape="1">
          <a:gsLst>
            <a:gs pos="0">
              <a:schemeClr val="accent4">
                <a:tint val="64000"/>
                <a:lumMod val="118000"/>
              </a:schemeClr>
            </a:gs>
            <a:gs pos="100000">
              <a:schemeClr val="accent4">
                <a:tint val="92000"/>
                <a:alpha val="100000"/>
                <a:lumMod val="110000"/>
              </a:schemeClr>
            </a:gs>
          </a:gsLst>
          <a:lin ang="5400000" scaled="0"/>
        </a:gradFill>
        <a:ln w="9525" cap="rnd"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a:ea typeface="+mn-ea"/>
              <a:cs typeface="+mn-cs"/>
            </a:rPr>
            <a:t>Cultural Humility</a:t>
          </a:r>
        </a:p>
      </dsp:txBody>
      <dsp:txXfrm>
        <a:off x="5891201" y="863591"/>
        <a:ext cx="2202270" cy="1367386"/>
      </dsp:txXfrm>
    </dsp:sp>
    <dsp:sp modelId="{092F34C5-7E87-444B-8BD0-326678D17C35}">
      <dsp:nvSpPr>
        <dsp:cNvPr id="0" name=""/>
        <dsp:cNvSpPr/>
      </dsp:nvSpPr>
      <dsp:spPr>
        <a:xfrm>
          <a:off x="5594510" y="2697314"/>
          <a:ext cx="2287352" cy="1452468"/>
        </a:xfrm>
        <a:prstGeom prst="roundRect">
          <a:avLst>
            <a:gd name="adj" fmla="val 10000"/>
          </a:avLst>
        </a:prstGeom>
        <a:solidFill>
          <a:schemeClr val="accent6">
            <a:lumMod val="7500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D0AD0B2D-FA36-4DC0-8B46-8BD650C99491}">
      <dsp:nvSpPr>
        <dsp:cNvPr id="0" name=""/>
        <dsp:cNvSpPr/>
      </dsp:nvSpPr>
      <dsp:spPr>
        <a:xfrm>
          <a:off x="5848660" y="2938757"/>
          <a:ext cx="2287352" cy="1452468"/>
        </a:xfrm>
        <a:prstGeom prst="roundRect">
          <a:avLst>
            <a:gd name="adj" fmla="val 10000"/>
          </a:avLst>
        </a:prstGeom>
        <a:solidFill>
          <a:schemeClr val="accent6">
            <a:lumMod val="40000"/>
            <a:lumOff val="60000"/>
          </a:schemeClr>
        </a:solidFill>
        <a:ln w="9525" cap="rnd" cmpd="sng" algn="ctr">
          <a:solidFill>
            <a:schemeClr val="accent6">
              <a:lumMod val="5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Acknowledgment that one does not have all the answers and is willing to practice ongoing self-evaluation, learn about individual’s experiences and neutralize power imbalances.</a:t>
          </a:r>
          <a:r>
            <a:rPr lang="en-US" sz="1100" kern="1200" baseline="30000" dirty="0"/>
            <a:t>3</a:t>
          </a:r>
          <a:endParaRPr lang="en-US" sz="1100" kern="1200" dirty="0"/>
        </a:p>
      </dsp:txBody>
      <dsp:txXfrm>
        <a:off x="5891201" y="2981298"/>
        <a:ext cx="2202270" cy="1367386"/>
      </dsp:txXfrm>
    </dsp:sp>
    <dsp:sp modelId="{D7EBB897-19CC-4793-800A-399535BF8480}">
      <dsp:nvSpPr>
        <dsp:cNvPr id="0" name=""/>
        <dsp:cNvSpPr/>
      </dsp:nvSpPr>
      <dsp:spPr>
        <a:xfrm>
          <a:off x="8390163" y="579607"/>
          <a:ext cx="2287352" cy="1452468"/>
        </a:xfrm>
        <a:prstGeom prst="roundRect">
          <a:avLst>
            <a:gd name="adj" fmla="val 10000"/>
          </a:avLst>
        </a:prstGeom>
        <a:gradFill rotWithShape="1">
          <a:gsLst>
            <a:gs pos="0">
              <a:schemeClr val="accent2">
                <a:tint val="98000"/>
                <a:lumMod val="114000"/>
              </a:schemeClr>
            </a:gs>
            <a:gs pos="100000">
              <a:schemeClr val="accent2">
                <a:shade val="90000"/>
                <a:lumMod val="84000"/>
              </a:schemeClr>
            </a:gs>
          </a:gsLst>
          <a:lin ang="5400000" scaled="0"/>
        </a:gradFill>
        <a:ln w="9525" cap="rnd" cmpd="sng" algn="ctr">
          <a:solidFill>
            <a:schemeClr val="accent2"/>
          </a:solidFill>
          <a:prstDash val="solid"/>
        </a:ln>
        <a:effectLst>
          <a:outerShdw blurRad="38100" dist="25400" dir="5400000" rotWithShape="0">
            <a:srgbClr val="000000">
              <a:alpha val="45000"/>
            </a:srgbClr>
          </a:outerShdw>
        </a:effectLst>
      </dsp:spPr>
      <dsp:style>
        <a:lnRef idx="1">
          <a:schemeClr val="accent2"/>
        </a:lnRef>
        <a:fillRef idx="3">
          <a:schemeClr val="accent2"/>
        </a:fillRef>
        <a:effectRef idx="2">
          <a:schemeClr val="accent2"/>
        </a:effectRef>
        <a:fontRef idx="minor">
          <a:schemeClr val="lt1"/>
        </a:fontRef>
      </dsp:style>
    </dsp:sp>
    <dsp:sp modelId="{C22949E5-8A8B-4CE8-9652-7DC7361C7C40}">
      <dsp:nvSpPr>
        <dsp:cNvPr id="0" name=""/>
        <dsp:cNvSpPr/>
      </dsp:nvSpPr>
      <dsp:spPr>
        <a:xfrm>
          <a:off x="8644313" y="821050"/>
          <a:ext cx="2287352" cy="1452468"/>
        </a:xfrm>
        <a:prstGeom prst="roundRect">
          <a:avLst>
            <a:gd name="adj" fmla="val 10000"/>
          </a:avLst>
        </a:prstGeom>
        <a:gradFill rotWithShape="1">
          <a:gsLst>
            <a:gs pos="0">
              <a:schemeClr val="accent2">
                <a:tint val="64000"/>
                <a:lumMod val="118000"/>
              </a:schemeClr>
            </a:gs>
            <a:gs pos="100000">
              <a:schemeClr val="accent2">
                <a:tint val="92000"/>
                <a:alpha val="100000"/>
                <a:lumMod val="110000"/>
              </a:schemeClr>
            </a:gs>
          </a:gsLst>
          <a:lin ang="5400000" scaled="0"/>
        </a:gradFill>
        <a:ln w="9525" cap="rnd"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kern="1200">
              <a:latin typeface="Century Gothic" panose="020B0502020202020204"/>
              <a:ea typeface="+mn-ea"/>
              <a:cs typeface="+mn-cs"/>
            </a:rPr>
            <a:t>Cultural Competence</a:t>
          </a:r>
        </a:p>
      </dsp:txBody>
      <dsp:txXfrm>
        <a:off x="8686854" y="863591"/>
        <a:ext cx="2202270" cy="1367386"/>
      </dsp:txXfrm>
    </dsp:sp>
    <dsp:sp modelId="{1BCCC944-9E76-4A79-A3BD-9DF4A384F144}">
      <dsp:nvSpPr>
        <dsp:cNvPr id="0" name=""/>
        <dsp:cNvSpPr/>
      </dsp:nvSpPr>
      <dsp:spPr>
        <a:xfrm>
          <a:off x="8390163" y="2697314"/>
          <a:ext cx="2287352" cy="1452468"/>
        </a:xfrm>
        <a:prstGeom prst="roundRect">
          <a:avLst>
            <a:gd name="adj" fmla="val 10000"/>
          </a:avLst>
        </a:prstGeom>
        <a:solidFill>
          <a:schemeClr val="bg2">
            <a:lumMod val="60000"/>
            <a:lumOff val="4000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E8AB0076-8AF9-4186-8BAA-CBD2497DD61F}">
      <dsp:nvSpPr>
        <dsp:cNvPr id="0" name=""/>
        <dsp:cNvSpPr/>
      </dsp:nvSpPr>
      <dsp:spPr>
        <a:xfrm>
          <a:off x="8644313" y="2938757"/>
          <a:ext cx="2287352" cy="1452468"/>
        </a:xfrm>
        <a:prstGeom prst="roundRect">
          <a:avLst>
            <a:gd name="adj" fmla="val 10000"/>
          </a:avLst>
        </a:prstGeom>
        <a:solidFill>
          <a:schemeClr val="bg2">
            <a:lumMod val="20000"/>
            <a:lumOff val="80000"/>
          </a:schemeClr>
        </a:solidFill>
        <a:ln w="9525" cap="rnd" cmpd="sng" algn="ctr">
          <a:solidFill>
            <a:schemeClr val="bg2">
              <a:lumMod val="75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Putting knowledge and understanding into action, so one can actively operate in different cultural contexts.</a:t>
          </a:r>
          <a:r>
            <a:rPr lang="en-US" sz="1100" kern="1200" baseline="30000" dirty="0"/>
            <a:t>3</a:t>
          </a:r>
          <a:endParaRPr lang="en-US" sz="1100" kern="1200" dirty="0"/>
        </a:p>
      </dsp:txBody>
      <dsp:txXfrm>
        <a:off x="8686854" y="2981298"/>
        <a:ext cx="2202270" cy="13673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BA645-7877-48DC-A960-255FBB74074A}">
      <dsp:nvSpPr>
        <dsp:cNvPr id="0" name=""/>
        <dsp:cNvSpPr/>
      </dsp:nvSpPr>
      <dsp:spPr>
        <a:xfrm>
          <a:off x="2540" y="0"/>
          <a:ext cx="2662962" cy="4195762"/>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ctr" defTabSz="1600200">
            <a:lnSpc>
              <a:spcPct val="90000"/>
            </a:lnSpc>
            <a:spcBef>
              <a:spcPct val="0"/>
            </a:spcBef>
            <a:spcAft>
              <a:spcPct val="35000"/>
            </a:spcAft>
            <a:buNone/>
          </a:pPr>
          <a:r>
            <a:rPr lang="en-US" sz="3600" b="1" kern="1200"/>
            <a:t>C</a:t>
          </a:r>
        </a:p>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Connection</a:t>
          </a:r>
        </a:p>
      </dsp:txBody>
      <dsp:txXfrm>
        <a:off x="2540" y="1678304"/>
        <a:ext cx="2662962" cy="1678304"/>
      </dsp:txXfrm>
    </dsp:sp>
    <dsp:sp modelId="{A032BE0B-8DDF-46C2-92A4-FDB846623746}">
      <dsp:nvSpPr>
        <dsp:cNvPr id="0" name=""/>
        <dsp:cNvSpPr/>
      </dsp:nvSpPr>
      <dsp:spPr>
        <a:xfrm>
          <a:off x="635427" y="251745"/>
          <a:ext cx="1397188" cy="139718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8DBB9BFC-A136-40E5-99DF-61C30A82D3A8}">
      <dsp:nvSpPr>
        <dsp:cNvPr id="0" name=""/>
        <dsp:cNvSpPr/>
      </dsp:nvSpPr>
      <dsp:spPr>
        <a:xfrm>
          <a:off x="2745392" y="0"/>
          <a:ext cx="2662962" cy="4195762"/>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ctr" defTabSz="1600200">
            <a:lnSpc>
              <a:spcPct val="90000"/>
            </a:lnSpc>
            <a:spcBef>
              <a:spcPct val="0"/>
            </a:spcBef>
            <a:spcAft>
              <a:spcPct val="35000"/>
            </a:spcAft>
            <a:buNone/>
          </a:pPr>
          <a:r>
            <a:rPr lang="en-US" sz="3600" b="1" kern="1200"/>
            <a:t>O</a:t>
          </a:r>
        </a:p>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Openness</a:t>
          </a:r>
        </a:p>
      </dsp:txBody>
      <dsp:txXfrm>
        <a:off x="2745392" y="1678304"/>
        <a:ext cx="2662962" cy="1678304"/>
      </dsp:txXfrm>
    </dsp:sp>
    <dsp:sp modelId="{922BFD49-E41F-4A5F-B2A8-E981F2B56296}">
      <dsp:nvSpPr>
        <dsp:cNvPr id="0" name=""/>
        <dsp:cNvSpPr/>
      </dsp:nvSpPr>
      <dsp:spPr>
        <a:xfrm>
          <a:off x="3378279" y="251745"/>
          <a:ext cx="1397188" cy="139718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97D0810E-BFC6-4C9C-9656-F7DB2D33DCF4}">
      <dsp:nvSpPr>
        <dsp:cNvPr id="0" name=""/>
        <dsp:cNvSpPr/>
      </dsp:nvSpPr>
      <dsp:spPr>
        <a:xfrm>
          <a:off x="5488243" y="0"/>
          <a:ext cx="2662962" cy="4195762"/>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ctr" defTabSz="1600200">
            <a:lnSpc>
              <a:spcPct val="90000"/>
            </a:lnSpc>
            <a:spcBef>
              <a:spcPct val="0"/>
            </a:spcBef>
            <a:spcAft>
              <a:spcPct val="35000"/>
            </a:spcAft>
            <a:buNone/>
          </a:pPr>
          <a:r>
            <a:rPr lang="en-US" sz="3600" b="1" kern="1200"/>
            <a:t>P</a:t>
          </a:r>
        </a:p>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Partnership</a:t>
          </a:r>
        </a:p>
      </dsp:txBody>
      <dsp:txXfrm>
        <a:off x="5488243" y="1678304"/>
        <a:ext cx="2662962" cy="1678304"/>
      </dsp:txXfrm>
    </dsp:sp>
    <dsp:sp modelId="{3E3014D3-DA26-42B2-9FB2-D40B172575E0}">
      <dsp:nvSpPr>
        <dsp:cNvPr id="0" name=""/>
        <dsp:cNvSpPr/>
      </dsp:nvSpPr>
      <dsp:spPr>
        <a:xfrm>
          <a:off x="6121130" y="251745"/>
          <a:ext cx="1397188" cy="139718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AA0DE6BA-9DF8-4317-9122-B31F83359DE6}">
      <dsp:nvSpPr>
        <dsp:cNvPr id="0" name=""/>
        <dsp:cNvSpPr/>
      </dsp:nvSpPr>
      <dsp:spPr>
        <a:xfrm>
          <a:off x="8231095" y="0"/>
          <a:ext cx="2662962" cy="4195762"/>
        </a:xfrm>
        <a:prstGeom prst="roundRect">
          <a:avLst>
            <a:gd name="adj" fmla="val 1000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ctr" defTabSz="1600200">
            <a:lnSpc>
              <a:spcPct val="90000"/>
            </a:lnSpc>
            <a:spcBef>
              <a:spcPct val="0"/>
            </a:spcBef>
            <a:spcAft>
              <a:spcPct val="35000"/>
            </a:spcAft>
            <a:buNone/>
          </a:pPr>
          <a:r>
            <a:rPr lang="en-US" sz="3600" b="1" kern="1200"/>
            <a:t>E</a:t>
          </a:r>
        </a:p>
        <a:p>
          <a:pPr marL="228600" lvl="1" indent="-228600" algn="ctr" defTabSz="1200150">
            <a:lnSpc>
              <a:spcPct val="90000"/>
            </a:lnSpc>
            <a:spcBef>
              <a:spcPct val="0"/>
            </a:spcBef>
            <a:spcAft>
              <a:spcPct val="15000"/>
            </a:spcAft>
            <a:buNone/>
          </a:pPr>
          <a:r>
            <a:rPr lang="en-US" sz="2700" b="0" kern="1200">
              <a:latin typeface="Century Gothic" panose="020B0502020202020204"/>
              <a:ea typeface="+mn-ea"/>
              <a:cs typeface="+mn-cs"/>
            </a:rPr>
            <a:t>Engagement</a:t>
          </a:r>
        </a:p>
      </dsp:txBody>
      <dsp:txXfrm>
        <a:off x="8231095" y="1678304"/>
        <a:ext cx="2662962" cy="1678304"/>
      </dsp:txXfrm>
    </dsp:sp>
    <dsp:sp modelId="{E921A7B4-1AB7-46C2-AA17-88ECAAD191B1}">
      <dsp:nvSpPr>
        <dsp:cNvPr id="0" name=""/>
        <dsp:cNvSpPr/>
      </dsp:nvSpPr>
      <dsp:spPr>
        <a:xfrm>
          <a:off x="8863982" y="251745"/>
          <a:ext cx="1397188" cy="139718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8B0F1850-19E6-4D02-801A-6CD13942FE24}">
      <dsp:nvSpPr>
        <dsp:cNvPr id="0" name=""/>
        <dsp:cNvSpPr/>
      </dsp:nvSpPr>
      <dsp:spPr>
        <a:xfrm>
          <a:off x="435863" y="3356609"/>
          <a:ext cx="10024871" cy="629364"/>
        </a:xfrm>
        <a:prstGeom prst="leftRightArrow">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8659C-C703-4E2F-BE75-88DBE72BE228}">
      <dsp:nvSpPr>
        <dsp:cNvPr id="0" name=""/>
        <dsp:cNvSpPr/>
      </dsp:nvSpPr>
      <dsp:spPr>
        <a:xfrm rot="16200000">
          <a:off x="-1647579" y="2528856"/>
          <a:ext cx="3841943" cy="41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4197" bIns="0" numCol="1" spcCol="1270" anchor="t" anchorCtr="0">
          <a:noAutofit/>
        </a:bodyPr>
        <a:lstStyle/>
        <a:p>
          <a:pPr marL="0" lvl="0" indent="0" algn="ctr" defTabSz="1066800">
            <a:lnSpc>
              <a:spcPct val="90000"/>
            </a:lnSpc>
            <a:spcBef>
              <a:spcPct val="0"/>
            </a:spcBef>
            <a:spcAft>
              <a:spcPct val="35000"/>
            </a:spcAft>
            <a:buNone/>
          </a:pPr>
          <a:r>
            <a:rPr lang="en-US" sz="2400" b="0" i="1" kern="1200">
              <a:latin typeface="Segoe UI"/>
            </a:rPr>
            <a:t>Connection</a:t>
          </a:r>
          <a:endParaRPr lang="en-US" sz="2400" b="0" i="1" kern="1200">
            <a:latin typeface="+mn-lt"/>
          </a:endParaRPr>
        </a:p>
      </dsp:txBody>
      <dsp:txXfrm>
        <a:off x="-1647579" y="2528856"/>
        <a:ext cx="3841943" cy="412948"/>
      </dsp:txXfrm>
    </dsp:sp>
    <dsp:sp modelId="{36B421C8-1038-418B-A4F1-2D5D4882DC2D}">
      <dsp:nvSpPr>
        <dsp:cNvPr id="0" name=""/>
        <dsp:cNvSpPr/>
      </dsp:nvSpPr>
      <dsp:spPr>
        <a:xfrm>
          <a:off x="479866" y="814358"/>
          <a:ext cx="2056920" cy="3841943"/>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5344" tIns="364197" rIns="85344" bIns="85344" numCol="1" spcCol="1270" anchor="ctr" anchorCtr="0">
          <a:noAutofit/>
        </a:bodyPr>
        <a:lstStyle/>
        <a:p>
          <a:pPr marL="0" lvl="1" indent="0" algn="l" defTabSz="533400">
            <a:lnSpc>
              <a:spcPct val="90000"/>
            </a:lnSpc>
            <a:spcBef>
              <a:spcPct val="0"/>
            </a:spcBef>
            <a:spcAft>
              <a:spcPct val="15000"/>
            </a:spcAft>
            <a:buNone/>
          </a:pPr>
          <a:r>
            <a:rPr lang="en-US" sz="1200" kern="1200">
              <a:latin typeface="Segoe UI"/>
            </a:rPr>
            <a:t>Creating connections is vital to effective trauma-informed support. Connection involves a multitude of skills including being curious, open, relatable, flexible and authentic. Even in times of disconnection, one can see opportunities for self and relational growth. Connection is a key component of building a strong relationship based on mutuality, respect and safety as both parties have defined it. Connection is an ongoing process.</a:t>
          </a:r>
          <a:endParaRPr lang="en-US" sz="1200" kern="1200">
            <a:latin typeface="Segoe UI"/>
            <a:ea typeface="+mn-ea"/>
            <a:cs typeface="+mn-cs"/>
          </a:endParaRPr>
        </a:p>
      </dsp:txBody>
      <dsp:txXfrm>
        <a:off x="479866" y="814358"/>
        <a:ext cx="2056920" cy="3841943"/>
      </dsp:txXfrm>
    </dsp:sp>
    <dsp:sp modelId="{B542D74A-7C27-4D23-AB0D-9C6F9F20B561}">
      <dsp:nvSpPr>
        <dsp:cNvPr id="0" name=""/>
        <dsp:cNvSpPr/>
      </dsp:nvSpPr>
      <dsp:spPr>
        <a:xfrm>
          <a:off x="66918" y="269266"/>
          <a:ext cx="825896" cy="8258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0184118E-12E8-48F9-95A5-53F8E2332AFB}">
      <dsp:nvSpPr>
        <dsp:cNvPr id="0" name=""/>
        <dsp:cNvSpPr/>
      </dsp:nvSpPr>
      <dsp:spPr>
        <a:xfrm rot="16200000">
          <a:off x="1366485" y="2528856"/>
          <a:ext cx="3841943" cy="41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4197" bIns="0" numCol="1" spcCol="1270" anchor="t" anchorCtr="0">
          <a:noAutofit/>
        </a:bodyPr>
        <a:lstStyle/>
        <a:p>
          <a:pPr marL="0" lvl="0" indent="0" algn="ctr" defTabSz="1066800">
            <a:lnSpc>
              <a:spcPct val="90000"/>
            </a:lnSpc>
            <a:spcBef>
              <a:spcPct val="0"/>
            </a:spcBef>
            <a:spcAft>
              <a:spcPct val="35000"/>
            </a:spcAft>
            <a:buNone/>
          </a:pPr>
          <a:r>
            <a:rPr lang="en-US" sz="2400" i="1" kern="1200">
              <a:latin typeface="Segoe UI"/>
              <a:ea typeface="+mn-ea"/>
              <a:cs typeface="+mn-cs"/>
            </a:rPr>
            <a:t>Openness</a:t>
          </a:r>
        </a:p>
      </dsp:txBody>
      <dsp:txXfrm>
        <a:off x="1366485" y="2528856"/>
        <a:ext cx="3841943" cy="412948"/>
      </dsp:txXfrm>
    </dsp:sp>
    <dsp:sp modelId="{DF2FD924-2C36-4A4D-980F-DE1C52551F3E}">
      <dsp:nvSpPr>
        <dsp:cNvPr id="0" name=""/>
        <dsp:cNvSpPr/>
      </dsp:nvSpPr>
      <dsp:spPr>
        <a:xfrm>
          <a:off x="3493931" y="814358"/>
          <a:ext cx="2056920" cy="3841943"/>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9568" tIns="349149" rIns="99568" bIns="99568" numCol="1" spcCol="1270" anchor="ctr" anchorCtr="0">
          <a:noAutofit/>
        </a:bodyPr>
        <a:lstStyle/>
        <a:p>
          <a:pPr marL="0" lvl="1" indent="0" algn="l" defTabSz="600075">
            <a:lnSpc>
              <a:spcPct val="90000"/>
            </a:lnSpc>
            <a:spcBef>
              <a:spcPct val="0"/>
            </a:spcBef>
            <a:spcAft>
              <a:spcPct val="15000"/>
            </a:spcAft>
            <a:buNone/>
          </a:pPr>
          <a:r>
            <a:rPr lang="en-US" sz="1200" kern="1200">
              <a:latin typeface="Segoe UI"/>
            </a:rPr>
            <a:t>Cultivating and nurturing trust is essential when serving those healing from trauma. Honesty, transparency and self-disclosure build rapport and, over time, trust in the relationship. Mutually sharing experiences creates affinity and bonds between individuals. When one is in alignment with mutuality in the relationship the trust is mutual as well. If there is resistance to this, look inward for the cause before looking to others. Being open invites openness.</a:t>
          </a:r>
          <a:endParaRPr lang="en-US" sz="1200" kern="1200">
            <a:latin typeface="Segoe UI"/>
            <a:ea typeface="+mn-ea"/>
            <a:cs typeface="+mn-cs"/>
          </a:endParaRPr>
        </a:p>
      </dsp:txBody>
      <dsp:txXfrm>
        <a:off x="3493931" y="814358"/>
        <a:ext cx="2056920" cy="3841943"/>
      </dsp:txXfrm>
    </dsp:sp>
    <dsp:sp modelId="{7CEEC95B-05BB-4C38-B885-DB716C187199}">
      <dsp:nvSpPr>
        <dsp:cNvPr id="0" name=""/>
        <dsp:cNvSpPr/>
      </dsp:nvSpPr>
      <dsp:spPr>
        <a:xfrm>
          <a:off x="3080983" y="269266"/>
          <a:ext cx="825896" cy="82589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803CFC90-7831-4B99-9D37-BE409A22C283}">
      <dsp:nvSpPr>
        <dsp:cNvPr id="0" name=""/>
        <dsp:cNvSpPr/>
      </dsp:nvSpPr>
      <dsp:spPr>
        <a:xfrm rot="16200000">
          <a:off x="4380550" y="2528856"/>
          <a:ext cx="3841943" cy="41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49530" rIns="16510" bIns="16510" numCol="1" spcCol="1270" anchor="ctr" anchorCtr="0">
          <a:noAutofit/>
        </a:bodyPr>
        <a:lstStyle/>
        <a:p>
          <a:pPr marL="114300" lvl="1" indent="-114300" algn="ctr" defTabSz="600075">
            <a:lnSpc>
              <a:spcPct val="90000"/>
            </a:lnSpc>
            <a:spcBef>
              <a:spcPct val="0"/>
            </a:spcBef>
            <a:spcAft>
              <a:spcPct val="15000"/>
            </a:spcAft>
            <a:buNone/>
          </a:pPr>
          <a:r>
            <a:rPr lang="en-US" sz="2400" b="0" i="1" kern="1200">
              <a:latin typeface="Segoe UI"/>
              <a:ea typeface="+mn-ea"/>
              <a:cs typeface="+mn-cs"/>
            </a:rPr>
            <a:t>Partnership</a:t>
          </a:r>
          <a:endParaRPr lang="en-US" sz="2000" b="0" i="1" kern="1200">
            <a:latin typeface="Segoe UI"/>
            <a:ea typeface="+mn-ea"/>
            <a:cs typeface="+mn-cs"/>
          </a:endParaRPr>
        </a:p>
      </dsp:txBody>
      <dsp:txXfrm>
        <a:off x="4380550" y="2528856"/>
        <a:ext cx="3841943" cy="412948"/>
      </dsp:txXfrm>
    </dsp:sp>
    <dsp:sp modelId="{F17DE1E1-4677-49AB-8291-81BDC65C3734}">
      <dsp:nvSpPr>
        <dsp:cNvPr id="0" name=""/>
        <dsp:cNvSpPr/>
      </dsp:nvSpPr>
      <dsp:spPr>
        <a:xfrm>
          <a:off x="6507996" y="814358"/>
          <a:ext cx="2056920" cy="3841943"/>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5344" tIns="364197" rIns="85344" bIns="85344" numCol="1" spcCol="1270" anchor="ctr" anchorCtr="0">
          <a:noAutofit/>
        </a:bodyPr>
        <a:lstStyle/>
        <a:p>
          <a:pPr marL="0" lvl="1" indent="0" algn="l" defTabSz="533400">
            <a:lnSpc>
              <a:spcPct val="90000"/>
            </a:lnSpc>
            <a:spcBef>
              <a:spcPct val="0"/>
            </a:spcBef>
            <a:spcAft>
              <a:spcPct val="15000"/>
            </a:spcAft>
            <a:buNone/>
          </a:pPr>
          <a:r>
            <a:rPr lang="en-US" sz="1200" kern="1200">
              <a:latin typeface="Segoe UI"/>
              <a:ea typeface="+mn-ea"/>
              <a:cs typeface="+mn-cs"/>
            </a:rPr>
            <a:t>Inviting individuals into the process is the essence of partnership. Respecting an individual’s right to dignity of risk and self-directed choice while walking with them on their chosen pathway as a true mutual partner</a:t>
          </a:r>
          <a:r>
            <a:rPr lang="en-US" sz="1200" b="0" kern="1200"/>
            <a:t>—</a:t>
          </a:r>
          <a:r>
            <a:rPr lang="en-US" sz="1200" kern="1200">
              <a:latin typeface="Segoe UI"/>
              <a:ea typeface="+mn-ea"/>
              <a:cs typeface="+mn-cs"/>
            </a:rPr>
            <a:t>honoring them and their choices</a:t>
          </a:r>
          <a:r>
            <a:rPr lang="en-US" sz="1200" b="0" kern="1200"/>
            <a:t>—</a:t>
          </a:r>
          <a:r>
            <a:rPr lang="en-US" sz="1200" kern="1200">
              <a:latin typeface="Segoe UI"/>
              <a:ea typeface="+mn-ea"/>
              <a:cs typeface="+mn-cs"/>
            </a:rPr>
            <a:t>will foster connection and trust while strengthening the relationship. It is a ‘we’ dynamic that both parties nurture in respect and mutuality. Collaboration and co-creation are key components of partnership.</a:t>
          </a:r>
        </a:p>
      </dsp:txBody>
      <dsp:txXfrm>
        <a:off x="6507996" y="814358"/>
        <a:ext cx="2056920" cy="3841943"/>
      </dsp:txXfrm>
    </dsp:sp>
    <dsp:sp modelId="{DE56A682-D075-443A-A0B2-29A7B193E7E3}">
      <dsp:nvSpPr>
        <dsp:cNvPr id="0" name=""/>
        <dsp:cNvSpPr/>
      </dsp:nvSpPr>
      <dsp:spPr>
        <a:xfrm>
          <a:off x="6095047" y="269266"/>
          <a:ext cx="825896" cy="82589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9C788DE8-6B86-4B6A-BBCB-0D273FEE3393}">
      <dsp:nvSpPr>
        <dsp:cNvPr id="0" name=""/>
        <dsp:cNvSpPr/>
      </dsp:nvSpPr>
      <dsp:spPr>
        <a:xfrm rot="16200000">
          <a:off x="7394614" y="2528856"/>
          <a:ext cx="3841943" cy="41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49530" rIns="16510" bIns="16510" numCol="1" spcCol="1270" anchor="ctr" anchorCtr="0">
          <a:noAutofit/>
        </a:bodyPr>
        <a:lstStyle/>
        <a:p>
          <a:pPr marL="114300" lvl="1" indent="-114300" algn="ctr" defTabSz="600075">
            <a:lnSpc>
              <a:spcPct val="90000"/>
            </a:lnSpc>
            <a:spcBef>
              <a:spcPct val="0"/>
            </a:spcBef>
            <a:spcAft>
              <a:spcPct val="15000"/>
            </a:spcAft>
            <a:buNone/>
          </a:pPr>
          <a:r>
            <a:rPr lang="en-US" sz="2400" b="0" i="1" kern="1200">
              <a:latin typeface="Segoe UI"/>
              <a:ea typeface="+mn-ea"/>
              <a:cs typeface="+mn-cs"/>
            </a:rPr>
            <a:t>Engagement</a:t>
          </a:r>
        </a:p>
      </dsp:txBody>
      <dsp:txXfrm>
        <a:off x="7394614" y="2528856"/>
        <a:ext cx="3841943" cy="412948"/>
      </dsp:txXfrm>
    </dsp:sp>
    <dsp:sp modelId="{B05C0368-F7CE-4EBD-9669-261E43CA9568}">
      <dsp:nvSpPr>
        <dsp:cNvPr id="0" name=""/>
        <dsp:cNvSpPr/>
      </dsp:nvSpPr>
      <dsp:spPr>
        <a:xfrm>
          <a:off x="9522060" y="814358"/>
          <a:ext cx="2056920" cy="3841943"/>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2456" tIns="363974" rIns="92456" bIns="92456" numCol="1" spcCol="1270" anchor="ctr" anchorCtr="0">
          <a:noAutofit/>
        </a:bodyPr>
        <a:lstStyle/>
        <a:p>
          <a:pPr marL="0" lvl="1" indent="0" algn="l" defTabSz="577850">
            <a:lnSpc>
              <a:spcPct val="90000"/>
            </a:lnSpc>
            <a:spcBef>
              <a:spcPct val="0"/>
            </a:spcBef>
            <a:spcAft>
              <a:spcPct val="15000"/>
            </a:spcAft>
            <a:buNone/>
          </a:pPr>
          <a:r>
            <a:rPr lang="en-US" sz="1200" kern="1200">
              <a:latin typeface="Segoe UI"/>
              <a:ea typeface="+mn-ea"/>
              <a:cs typeface="+mn-cs"/>
            </a:rPr>
            <a:t>Engaging the individual on what inspires them, brings them joy and makes them thrive is crucial for understanding and connecting in the moment. Meeting them where they are and sharing one’s own experiences will build trust and foster growth, which is foundational for effective support when working with those living with trauma. Motivational interviewing, active listening and relational support are indispensable tools when engaging. </a:t>
          </a:r>
        </a:p>
      </dsp:txBody>
      <dsp:txXfrm>
        <a:off x="9522060" y="814358"/>
        <a:ext cx="2056920" cy="3841943"/>
      </dsp:txXfrm>
    </dsp:sp>
    <dsp:sp modelId="{EA7B3429-823F-432E-A878-537473315B57}">
      <dsp:nvSpPr>
        <dsp:cNvPr id="0" name=""/>
        <dsp:cNvSpPr/>
      </dsp:nvSpPr>
      <dsp:spPr>
        <a:xfrm>
          <a:off x="9109112" y="269266"/>
          <a:ext cx="825896" cy="82589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1/18/2024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1/18/2024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principles that you</a:t>
            </a:r>
          </a:p>
        </p:txBody>
      </p:sp>
      <p:sp>
        <p:nvSpPr>
          <p:cNvPr id="4" name="Slide Number Placeholder 3"/>
          <p:cNvSpPr>
            <a:spLocks noGrp="1"/>
          </p:cNvSpPr>
          <p:nvPr>
            <p:ph type="sldNum" sz="quarter" idx="5"/>
          </p:nvPr>
        </p:nvSpPr>
        <p:spPr/>
        <p:txBody>
          <a:bodyPr/>
          <a:lstStyle/>
          <a:p>
            <a:fld id="{E3B36274-F2B9-4C45-BBB4-0EDF4CD651A7}" type="slidenum">
              <a:rPr lang="en-US" smtClean="0"/>
              <a:t>5</a:t>
            </a:fld>
            <a:endParaRPr lang="en-US"/>
          </a:p>
        </p:txBody>
      </p:sp>
    </p:spTree>
    <p:extLst>
      <p:ext uri="{BB962C8B-B14F-4D97-AF65-F5344CB8AC3E}">
        <p14:creationId xmlns:p14="http://schemas.microsoft.com/office/powerpoint/2010/main" val="195323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principles that you</a:t>
            </a:r>
          </a:p>
        </p:txBody>
      </p:sp>
      <p:sp>
        <p:nvSpPr>
          <p:cNvPr id="4" name="Slide Number Placeholder 3"/>
          <p:cNvSpPr>
            <a:spLocks noGrp="1"/>
          </p:cNvSpPr>
          <p:nvPr>
            <p:ph type="sldNum" sz="quarter" idx="5"/>
          </p:nvPr>
        </p:nvSpPr>
        <p:spPr/>
        <p:txBody>
          <a:bodyPr/>
          <a:lstStyle/>
          <a:p>
            <a:fld id="{E3B36274-F2B9-4C45-BBB4-0EDF4CD651A7}" type="slidenum">
              <a:rPr lang="en-US" smtClean="0"/>
              <a:t>6</a:t>
            </a:fld>
            <a:endParaRPr lang="en-US"/>
          </a:p>
        </p:txBody>
      </p:sp>
    </p:spTree>
    <p:extLst>
      <p:ext uri="{BB962C8B-B14F-4D97-AF65-F5344CB8AC3E}">
        <p14:creationId xmlns:p14="http://schemas.microsoft.com/office/powerpoint/2010/main" val="320772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 who, what, when and where</a:t>
            </a:r>
          </a:p>
          <a:p>
            <a:r>
              <a:rPr lang="en-US"/>
              <a:t>Experience: why</a:t>
            </a:r>
          </a:p>
          <a:p>
            <a:r>
              <a:rPr lang="en-US"/>
              <a:t>Effect: how</a:t>
            </a:r>
          </a:p>
        </p:txBody>
      </p:sp>
      <p:sp>
        <p:nvSpPr>
          <p:cNvPr id="4" name="Slide Number Placeholder 3"/>
          <p:cNvSpPr>
            <a:spLocks noGrp="1"/>
          </p:cNvSpPr>
          <p:nvPr>
            <p:ph type="sldNum" sz="quarter" idx="5"/>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3174003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Individuals are Unique</a:t>
            </a:r>
          </a:p>
          <a:p>
            <a:pPr marL="171450" indent="-171450">
              <a:buFont typeface="Arial" panose="020B0604020202020204" pitchFamily="34" charset="0"/>
              <a:buChar char="•"/>
            </a:pPr>
            <a:r>
              <a:rPr lang="en-US"/>
              <a:t>Experiences Differ</a:t>
            </a:r>
          </a:p>
          <a:p>
            <a:pPr marL="171450" indent="-171450">
              <a:buFont typeface="Arial" panose="020B0604020202020204" pitchFamily="34" charset="0"/>
              <a:buChar char="•"/>
            </a:pPr>
            <a:r>
              <a:rPr lang="en-US"/>
              <a:t>Family of Origin</a:t>
            </a:r>
          </a:p>
          <a:p>
            <a:pPr marL="171450" indent="-171450">
              <a:buFont typeface="Arial" panose="020B0604020202020204" pitchFamily="34" charset="0"/>
              <a:buChar char="•"/>
            </a:pPr>
            <a:r>
              <a:rPr lang="en-US"/>
              <a:t>Race &amp; Ethnicity</a:t>
            </a:r>
          </a:p>
          <a:p>
            <a:pPr marL="171450" indent="-171450">
              <a:buFont typeface="Arial" panose="020B0604020202020204" pitchFamily="34" charset="0"/>
              <a:buChar char="•"/>
            </a:pPr>
            <a:r>
              <a:rPr lang="en-US"/>
              <a:t>Culture</a:t>
            </a:r>
          </a:p>
          <a:p>
            <a:pPr marL="171450" indent="-171450">
              <a:buFont typeface="Arial" panose="020B0604020202020204" pitchFamily="34" charset="0"/>
              <a:buChar char="•"/>
            </a:pPr>
            <a:r>
              <a:rPr lang="en-US"/>
              <a:t>Language</a:t>
            </a:r>
          </a:p>
          <a:p>
            <a:pPr marL="171450" indent="-171450">
              <a:buFont typeface="Arial" panose="020B0604020202020204" pitchFamily="34" charset="0"/>
              <a:buChar char="•"/>
            </a:pPr>
            <a:r>
              <a:rPr lang="en-US"/>
              <a:t>Socioeconomic Status</a:t>
            </a:r>
          </a:p>
          <a:p>
            <a:pPr marL="171450" indent="-171450">
              <a:buFont typeface="Arial" panose="020B0604020202020204" pitchFamily="34" charset="0"/>
              <a:buChar char="•"/>
            </a:pPr>
            <a:r>
              <a:rPr lang="en-US"/>
              <a:t>Geographic Location</a:t>
            </a:r>
          </a:p>
          <a:p>
            <a:pPr marL="171450" indent="-171450">
              <a:buFont typeface="Arial" panose="020B0604020202020204" pitchFamily="34" charset="0"/>
              <a:buChar char="•"/>
            </a:pPr>
            <a:r>
              <a:rPr lang="en-US"/>
              <a:t>Resiliency Factors</a:t>
            </a:r>
          </a:p>
          <a:p>
            <a:pPr marL="171450" indent="-171450">
              <a:buFont typeface="Arial" panose="020B0604020202020204" pitchFamily="34" charset="0"/>
              <a:buChar char="•"/>
            </a:pPr>
            <a:r>
              <a:rPr lang="en-US"/>
              <a:t>Exposure to Trauma</a:t>
            </a:r>
          </a:p>
          <a:p>
            <a:pPr marL="171450" indent="-171450">
              <a:buFont typeface="Arial" panose="020B0604020202020204" pitchFamily="34" charset="0"/>
              <a:buChar char="•"/>
            </a:pPr>
            <a:r>
              <a:rPr lang="en-US"/>
              <a:t>Heredity</a:t>
            </a:r>
          </a:p>
          <a:p>
            <a:pPr marL="171450" indent="-171450">
              <a:buFont typeface="Arial" panose="020B0604020202020204" pitchFamily="34" charset="0"/>
              <a:buChar char="•"/>
            </a:pPr>
            <a:r>
              <a:rPr lang="en-US"/>
              <a:t>Support Systems (friends/family)</a:t>
            </a:r>
          </a:p>
          <a:p>
            <a:pPr marL="171450" indent="-171450">
              <a:buFont typeface="Arial" panose="020B0604020202020204" pitchFamily="34" charset="0"/>
              <a:buChar char="•"/>
            </a:pPr>
            <a:r>
              <a:rPr lang="en-US"/>
              <a:t>Societal Supports (community/systems)</a:t>
            </a:r>
          </a:p>
          <a:p>
            <a:pPr marL="171450" indent="-171450">
              <a:buFont typeface="Arial" panose="020B0604020202020204" pitchFamily="34" charset="0"/>
              <a:buChar char="•"/>
            </a:pPr>
            <a:r>
              <a:rPr lang="en-US"/>
              <a:t>Perception of the Trauma</a:t>
            </a:r>
          </a:p>
        </p:txBody>
      </p:sp>
      <p:sp>
        <p:nvSpPr>
          <p:cNvPr id="4" name="Slide Number Placeholder 3"/>
          <p:cNvSpPr>
            <a:spLocks noGrp="1"/>
          </p:cNvSpPr>
          <p:nvPr>
            <p:ph type="sldNum" sz="quarter" idx="5"/>
          </p:nvPr>
        </p:nvSpPr>
        <p:spPr/>
        <p:txBody>
          <a:bodyPr/>
          <a:lstStyle/>
          <a:p>
            <a:fld id="{E3B36274-F2B9-4C45-BBB4-0EDF4CD651A7}" type="slidenum">
              <a:rPr lang="en-US" smtClean="0"/>
              <a:t>11</a:t>
            </a:fld>
            <a:endParaRPr lang="en-US"/>
          </a:p>
        </p:txBody>
      </p:sp>
    </p:spTree>
    <p:extLst>
      <p:ext uri="{BB962C8B-B14F-4D97-AF65-F5344CB8AC3E}">
        <p14:creationId xmlns:p14="http://schemas.microsoft.com/office/powerpoint/2010/main" val="35214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12</a:t>
            </a:fld>
            <a:endParaRPr lang="en-US"/>
          </a:p>
        </p:txBody>
      </p:sp>
    </p:spTree>
    <p:extLst>
      <p:ext uri="{BB962C8B-B14F-4D97-AF65-F5344CB8AC3E}">
        <p14:creationId xmlns:p14="http://schemas.microsoft.com/office/powerpoint/2010/main" val="215122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1447801"/>
            <a:ext cx="8823360" cy="3329581"/>
          </a:xfrm>
        </p:spPr>
        <p:txBody>
          <a:bodyPr anchor="b"/>
          <a:lstStyle>
            <a:lvl1pPr>
              <a:defRPr sz="7198"/>
            </a:lvl1pPr>
          </a:lstStyle>
          <a:p>
            <a:r>
              <a:rPr lang="en-US"/>
              <a:t>Click to edit Master title style</a:t>
            </a:r>
            <a:endParaRPr lang="en-US" dirty="0"/>
          </a:p>
        </p:txBody>
      </p:sp>
      <p:sp>
        <p:nvSpPr>
          <p:cNvPr id="3" name="Subtitle 2"/>
          <p:cNvSpPr>
            <a:spLocks noGrp="1"/>
          </p:cNvSpPr>
          <p:nvPr>
            <p:ph type="subTitle" idx="1"/>
          </p:nvPr>
        </p:nvSpPr>
        <p:spPr>
          <a:xfrm>
            <a:off x="1154654" y="4777380"/>
            <a:ext cx="8823360" cy="861420"/>
          </a:xfrm>
        </p:spPr>
        <p:txBody>
          <a:bodyPr anchor="t"/>
          <a:lstStyle>
            <a:lvl1pPr marL="0" indent="0" algn="l">
              <a:buNone/>
              <a:defRPr cap="all">
                <a:solidFill>
                  <a:schemeClr val="accent1">
                    <a:lumMod val="60000"/>
                    <a:lumOff val="4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D5470E-C449-47C3-B72C-CCFC99F8B58C}"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476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6" y="4800587"/>
            <a:ext cx="8823359"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654" y="685800"/>
            <a:ext cx="8823360"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5" y="5367325"/>
            <a:ext cx="882335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AD229-1E12-4DA1-A610-ECC43226724A}" type="datetime1">
              <a:rPr lang="en-US" smtClean="0"/>
              <a:t>1/18/2024</a:t>
            </a:fld>
            <a:endParaRPr lang="en-US"/>
          </a:p>
        </p:txBody>
      </p:sp>
      <p:sp>
        <p:nvSpPr>
          <p:cNvPr id="6" name="Footer Placeholder 5"/>
          <p:cNvSpPr>
            <a:spLocks noGrp="1"/>
          </p:cNvSpPr>
          <p:nvPr>
            <p:ph type="ftr" sz="quarter" idx="11"/>
          </p:nvPr>
        </p:nvSpPr>
        <p:spPr/>
        <p:txBody>
          <a:bodyPr/>
          <a:lstStyle/>
          <a:p>
            <a:r>
              <a:rPr lang="en-US"/>
              <a:t>© 2023 A. Mustafa</a:t>
            </a:r>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3342804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4" y="1447800"/>
            <a:ext cx="8823361" cy="1981200"/>
          </a:xfrm>
        </p:spPr>
        <p:txBody>
          <a:bodyPr/>
          <a:lstStyle>
            <a:lvl1pPr>
              <a:defRPr sz="4799"/>
            </a:lvl1pPr>
          </a:lstStyle>
          <a:p>
            <a:r>
              <a:rPr lang="en-US"/>
              <a:t>Click to edit Master title style</a:t>
            </a:r>
            <a:endParaRPr lang="en-US" dirty="0"/>
          </a:p>
        </p:txBody>
      </p:sp>
      <p:sp>
        <p:nvSpPr>
          <p:cNvPr id="8" name="Text Placeholder 3"/>
          <p:cNvSpPr>
            <a:spLocks noGrp="1"/>
          </p:cNvSpPr>
          <p:nvPr>
            <p:ph type="body" sz="half" idx="2"/>
          </p:nvPr>
        </p:nvSpPr>
        <p:spPr>
          <a:xfrm>
            <a:off x="1154654" y="3657600"/>
            <a:ext cx="8823361" cy="23622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2008356-7718-4EB0-9663-39503C5B0FF9}"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385501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390" y="1447800"/>
            <a:ext cx="7997232" cy="2323374"/>
          </a:xfrm>
        </p:spPr>
        <p:txBody>
          <a:bodyPr/>
          <a:lstStyle>
            <a:lvl1pPr>
              <a:defRPr sz="4799"/>
            </a:lvl1pPr>
          </a:lstStyle>
          <a:p>
            <a:r>
              <a:rPr lang="en-US"/>
              <a:t>Click to edit Master title style</a:t>
            </a:r>
            <a:endParaRPr lang="en-US" dirty="0"/>
          </a:p>
        </p:txBody>
      </p:sp>
      <p:sp>
        <p:nvSpPr>
          <p:cNvPr id="14" name="Text Placeholder 3"/>
          <p:cNvSpPr>
            <a:spLocks noGrp="1"/>
          </p:cNvSpPr>
          <p:nvPr>
            <p:ph type="body" sz="half" idx="13"/>
          </p:nvPr>
        </p:nvSpPr>
        <p:spPr>
          <a:xfrm>
            <a:off x="1929898" y="3771174"/>
            <a:ext cx="7277753"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654" y="4350657"/>
            <a:ext cx="8823361" cy="16764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1158C6-4C6D-4347-B068-4C53DDCAE29F}"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a:p>
        </p:txBody>
      </p:sp>
      <p:sp>
        <p:nvSpPr>
          <p:cNvPr id="12" name="TextBox 11"/>
          <p:cNvSpPr txBox="1"/>
          <p:nvPr/>
        </p:nvSpPr>
        <p:spPr>
          <a:xfrm>
            <a:off x="898061" y="971253"/>
            <a:ext cx="801703" cy="1969770"/>
          </a:xfrm>
          <a:prstGeom prst="rect">
            <a:avLst/>
          </a:prstGeom>
          <a:noFill/>
        </p:spPr>
        <p:txBody>
          <a:bodyPr wrap="square" rtlCol="0">
            <a:spAutoFit/>
          </a:bodyPr>
          <a:lstStyle/>
          <a:p>
            <a:pPr algn="r"/>
            <a:r>
              <a:rPr lang="en-US" sz="12196" b="0" i="0" dirty="0">
                <a:solidFill>
                  <a:schemeClr val="accent1">
                    <a:lumMod val="60000"/>
                    <a:lumOff val="40000"/>
                  </a:schemeClr>
                </a:solidFill>
                <a:latin typeface="Arial"/>
                <a:ea typeface="+mj-ea"/>
                <a:cs typeface="+mj-cs"/>
              </a:rPr>
              <a:t>“</a:t>
            </a:r>
          </a:p>
        </p:txBody>
      </p:sp>
      <p:sp>
        <p:nvSpPr>
          <p:cNvPr id="11" name="TextBox 10"/>
          <p:cNvSpPr txBox="1"/>
          <p:nvPr/>
        </p:nvSpPr>
        <p:spPr>
          <a:xfrm>
            <a:off x="9328060" y="2613787"/>
            <a:ext cx="801703" cy="1969770"/>
          </a:xfrm>
          <a:prstGeom prst="rect">
            <a:avLst/>
          </a:prstGeom>
          <a:noFill/>
        </p:spPr>
        <p:txBody>
          <a:bodyPr wrap="square" rtlCol="0">
            <a:spAutoFit/>
          </a:bodyPr>
          <a:lstStyle/>
          <a:p>
            <a:pPr algn="r"/>
            <a:r>
              <a:rPr lang="en-US" sz="12196"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723006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654" y="3124201"/>
            <a:ext cx="8823361" cy="165318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0" cy="860400"/>
          </a:xfrm>
        </p:spPr>
        <p:txBody>
          <a:bodyPr anchor="t"/>
          <a:lstStyle>
            <a:lvl1pPr marL="0" indent="0" algn="l">
              <a:buNone/>
              <a:defRPr sz="1999" cap="none">
                <a:solidFill>
                  <a:schemeClr val="accent1">
                    <a:lumMod val="60000"/>
                    <a:lumOff val="4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3FDD7E-5CF6-45FC-BC73-362DAE47D25D}"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4195560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32782" y="1981200"/>
            <a:ext cx="2946099" cy="576262"/>
          </a:xfrm>
        </p:spPr>
        <p:txBody>
          <a:bodyPr anchor="b">
            <a:noAutofit/>
          </a:bodyPr>
          <a:lstStyle>
            <a:lvl1pPr marL="0" indent="0">
              <a:buNone/>
              <a:defRPr sz="2399" b="0">
                <a:solidFill>
                  <a:schemeClr val="accent1">
                    <a:lumMod val="60000"/>
                    <a:lumOff val="4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293" y="2667000"/>
            <a:ext cx="2926588"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2648" y="1981200"/>
            <a:ext cx="2935476" cy="576262"/>
          </a:xfrm>
        </p:spPr>
        <p:txBody>
          <a:bodyPr anchor="b">
            <a:noAutofit/>
          </a:bodyPr>
          <a:lstStyle>
            <a:lvl1pPr marL="0" indent="0">
              <a:buNone/>
              <a:defRPr sz="2399" b="0">
                <a:solidFill>
                  <a:schemeClr val="accent1">
                    <a:lumMod val="60000"/>
                    <a:lumOff val="4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2097" y="2667000"/>
            <a:ext cx="2946027"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1981200"/>
            <a:ext cx="2931349" cy="576262"/>
          </a:xfrm>
        </p:spPr>
        <p:txBody>
          <a:bodyPr anchor="b">
            <a:noAutofit/>
          </a:bodyPr>
          <a:lstStyle>
            <a:lvl1pPr marL="0" indent="0">
              <a:buNone/>
              <a:defRPr sz="2399" b="0">
                <a:solidFill>
                  <a:schemeClr val="accent1">
                    <a:lumMod val="60000"/>
                    <a:lumOff val="4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2845" y="2667000"/>
            <a:ext cx="2931349"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7" name="Straight Connector 16"/>
          <p:cNvCxnSpPr/>
          <p:nvPr/>
        </p:nvCxnSpPr>
        <p:spPr>
          <a:xfrm>
            <a:off x="372517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0414"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33B580-407B-4C79-94CC-0D235D6AE626}" type="datetime1">
              <a:rPr lang="en-US" smtClean="0"/>
              <a:t>1/18/2024</a:t>
            </a:fld>
            <a:endParaRPr lang="en-US"/>
          </a:p>
        </p:txBody>
      </p:sp>
      <p:sp>
        <p:nvSpPr>
          <p:cNvPr id="4"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231041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52293" y="4250949"/>
            <a:ext cx="2939284" cy="576262"/>
          </a:xfrm>
        </p:spPr>
        <p:txBody>
          <a:bodyPr anchor="b">
            <a:noAutofit/>
          </a:bodyPr>
          <a:lstStyle>
            <a:lvl1pPr marL="0" indent="0">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293" y="2209800"/>
            <a:ext cx="293928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293" y="4827212"/>
            <a:ext cx="2939284"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8363" y="4250949"/>
            <a:ext cx="2929762" cy="576262"/>
          </a:xfrm>
        </p:spPr>
        <p:txBody>
          <a:bodyPr anchor="b">
            <a:noAutofit/>
          </a:bodyPr>
          <a:lstStyle>
            <a:lvl1pPr marL="0" indent="0">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8362" y="2209800"/>
            <a:ext cx="292976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7009" y="4827211"/>
            <a:ext cx="293364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4250949"/>
            <a:ext cx="2931349" cy="576262"/>
          </a:xfrm>
        </p:spPr>
        <p:txBody>
          <a:bodyPr anchor="b">
            <a:noAutofit/>
          </a:bodyPr>
          <a:lstStyle>
            <a:lvl1pPr marL="0" indent="0">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2844" y="2209800"/>
            <a:ext cx="2931349"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2720" y="4827209"/>
            <a:ext cx="293523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7" name="Straight Connector 16"/>
          <p:cNvCxnSpPr/>
          <p:nvPr/>
        </p:nvCxnSpPr>
        <p:spPr>
          <a:xfrm>
            <a:off x="372517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0414"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E88A29C-CB29-4044-80BD-FF7F6A610544}" type="datetime1">
              <a:rPr lang="en-US" smtClean="0"/>
              <a:t>1/18/2024</a:t>
            </a:fld>
            <a:endParaRPr lang="en-US"/>
          </a:p>
        </p:txBody>
      </p:sp>
      <p:sp>
        <p:nvSpPr>
          <p:cNvPr id="4"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3075924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4EC6D1-0179-4EF3-8A5D-0553F06D7D0F}"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70893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2050" y="430214"/>
            <a:ext cx="1752145"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294" y="887414"/>
            <a:ext cx="7421216"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5FA373-5CD1-4AFB-8083-9742DD098284}"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1540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1801" y="715964"/>
            <a:ext cx="10589042" cy="646332"/>
          </a:xfrm>
          <a:prstGeom prst="rect">
            <a:avLst/>
          </a:prstGeom>
        </p:spPr>
        <p:txBody>
          <a:bodyPr>
            <a:noAutofit/>
          </a:bodyPr>
          <a:lstStyle>
            <a:lvl1pPr>
              <a:spcBef>
                <a:spcPts val="1000"/>
              </a:spcBef>
              <a:defRPr sz="3999" b="1">
                <a:solidFill>
                  <a:schemeClr val="accent6">
                    <a:lumMod val="60000"/>
                    <a:lumOff val="40000"/>
                  </a:schemeClr>
                </a:solidFill>
              </a:defRPr>
            </a:lvl1pPr>
          </a:lstStyle>
          <a:p>
            <a:r>
              <a:rPr lang="en-US"/>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1802" y="1432563"/>
            <a:ext cx="10665221" cy="927425"/>
          </a:xfrm>
          <a:prstGeom prst="rect">
            <a:avLst/>
          </a:prstGeom>
        </p:spPr>
        <p:txBody>
          <a:bodyPr/>
          <a:lstStyle>
            <a:lvl1pPr marL="0" indent="0">
              <a:lnSpc>
                <a:spcPct val="100000"/>
              </a:lnSpc>
              <a:buNone/>
              <a:defRPr sz="1799" b="0">
                <a:solidFill>
                  <a:schemeClr val="bg1"/>
                </a:solidFill>
              </a:defRPr>
            </a:lvl1pPr>
            <a:lvl2pPr marL="228531">
              <a:lnSpc>
                <a:spcPct val="100000"/>
              </a:lnSpc>
              <a:spcBef>
                <a:spcPts val="1000"/>
              </a:spcBef>
              <a:defRPr sz="1799" b="0">
                <a:solidFill>
                  <a:schemeClr val="bg1"/>
                </a:solidFill>
              </a:defRPr>
            </a:lvl2pPr>
          </a:lstStyle>
          <a:p>
            <a:pPr lvl="0"/>
            <a:r>
              <a:rPr lang="en-US"/>
              <a:t>Insert subtitle here</a:t>
            </a:r>
          </a:p>
          <a:p>
            <a:pPr lvl="1"/>
            <a:r>
              <a:rPr lang="en-US"/>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1803" y="2369129"/>
            <a:ext cx="10665220" cy="3343657"/>
          </a:xfrm>
          <a:prstGeom prst="rect">
            <a:avLst/>
          </a:prstGeom>
        </p:spPr>
        <p:txBody>
          <a:bodyPr/>
          <a:lstStyle>
            <a:lvl1pPr marL="0" indent="0">
              <a:buNone/>
              <a:defRPr sz="1799" b="0"/>
            </a:lvl1pPr>
          </a:lstStyle>
          <a:p>
            <a:r>
              <a:rPr lang="en-US"/>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3"/>
            <a:ext cx="12188825" cy="858417"/>
          </a:xfrm>
          <a:prstGeom prst="rect">
            <a:avLst/>
          </a:prstGeom>
        </p:spPr>
      </p:pic>
    </p:spTree>
    <p:extLst>
      <p:ext uri="{BB962C8B-B14F-4D97-AF65-F5344CB8AC3E}">
        <p14:creationId xmlns:p14="http://schemas.microsoft.com/office/powerpoint/2010/main" val="2836272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ttom Pattern Whit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1802" y="716577"/>
            <a:ext cx="10665222" cy="615553"/>
          </a:xfrm>
          <a:noFill/>
        </p:spPr>
        <p:txBody>
          <a:bodyPr wrap="square" lIns="91440" tIns="0" rIns="91440" bIns="0" anchor="b" anchorCtr="0">
            <a:spAutoFit/>
          </a:bodyPr>
          <a:lstStyle>
            <a:lvl1pPr algn="l" defTabSz="932462" rtl="0" eaLnBrk="1" latinLnBrk="0" hangingPunct="1">
              <a:lnSpc>
                <a:spcPct val="100000"/>
              </a:lnSpc>
              <a:spcBef>
                <a:spcPct val="0"/>
              </a:spcBef>
              <a:buNone/>
              <a:defRPr lang="en-US" sz="3999" b="1" i="0" kern="1200" cap="none" spc="-50" baseline="0" dirty="0">
                <a:ln w="3175">
                  <a:noFill/>
                </a:ln>
                <a:solidFill>
                  <a:schemeClr val="accent1"/>
                </a:solidFill>
                <a:effectLst/>
                <a:latin typeface="+mj-lt"/>
                <a:ea typeface="+mn-ea"/>
                <a:cs typeface="Segoe UI" pitchFamily="34" charset="0"/>
              </a:defRPr>
            </a:lvl1pPr>
          </a:lstStyle>
          <a:p>
            <a:r>
              <a:rPr lang="en-US"/>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1802" y="1790699"/>
            <a:ext cx="10665222" cy="685800"/>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799" kern="1200" dirty="0">
                <a:solidFill>
                  <a:schemeClr val="bg2"/>
                </a:solidFill>
                <a:latin typeface="+mn-lt"/>
                <a:ea typeface="+mn-ea"/>
                <a:cs typeface="+mn-cs"/>
              </a:defRPr>
            </a:lvl1pPr>
          </a:lstStyle>
          <a:p>
            <a:pPr lvl="0"/>
            <a:r>
              <a:rPr lang="en-US"/>
              <a:t>Insert content here</a:t>
            </a:r>
          </a:p>
        </p:txBody>
      </p:sp>
      <p:pic>
        <p:nvPicPr>
          <p:cNvPr id="3" name="Picture 2">
            <a:extLst>
              <a:ext uri="{FF2B5EF4-FFF2-40B4-BE49-F238E27FC236}">
                <a16:creationId xmlns:a16="http://schemas.microsoft.com/office/drawing/2014/main" id="{8D8AAE41-A985-425A-934D-615BBE360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1513" y="420688"/>
            <a:ext cx="685800" cy="12188825"/>
          </a:xfrm>
          <a:prstGeom prst="rect">
            <a:avLst/>
          </a:prstGeom>
        </p:spPr>
      </p:pic>
    </p:spTree>
    <p:extLst>
      <p:ext uri="{BB962C8B-B14F-4D97-AF65-F5344CB8AC3E}">
        <p14:creationId xmlns:p14="http://schemas.microsoft.com/office/powerpoint/2010/main" val="244240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1E9D5-0266-4E9E-AD15-3127906D960E}"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3190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656" y="2861734"/>
            <a:ext cx="8823359" cy="1915647"/>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0" cy="860400"/>
          </a:xfrm>
        </p:spPr>
        <p:txBody>
          <a:bodyPr anchor="t"/>
          <a:lstStyle>
            <a:lvl1pPr marL="0" indent="0" algn="l">
              <a:buNone/>
              <a:defRPr sz="1999" cap="all">
                <a:solidFill>
                  <a:schemeClr val="accent1">
                    <a:lumMod val="60000"/>
                    <a:lumOff val="4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663D8-3D0C-462B-A9D0-673BFF61CAA3}" type="datetime1">
              <a:rPr lang="en-US" smtClean="0"/>
              <a:t>1/18/2024</a:t>
            </a:fld>
            <a:endParaRPr lang="en-US"/>
          </a:p>
        </p:txBody>
      </p:sp>
      <p:sp>
        <p:nvSpPr>
          <p:cNvPr id="5" name="Footer Placeholder 4"/>
          <p:cNvSpPr>
            <a:spLocks noGrp="1"/>
          </p:cNvSpPr>
          <p:nvPr>
            <p:ph type="ftr" sz="quarter" idx="11"/>
          </p:nvPr>
        </p:nvSpPr>
        <p:spPr/>
        <p:txBody>
          <a:bodyPr/>
          <a:lstStyle/>
          <a:p>
            <a:r>
              <a:rPr lang="en-US"/>
              <a:t>© 2023 A. Mustafa</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0277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025" y="2060576"/>
            <a:ext cx="4395194" cy="4195763"/>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3021" y="2056093"/>
            <a:ext cx="4395196" cy="4200245"/>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F3BF4A-BB69-43A6-A06D-872B64294BA4}" type="datetime1">
              <a:rPr lang="en-US" smtClean="0"/>
              <a:t>1/18/2024</a:t>
            </a:fld>
            <a:endParaRPr lang="en-US"/>
          </a:p>
        </p:txBody>
      </p:sp>
      <p:sp>
        <p:nvSpPr>
          <p:cNvPr id="6" name="Footer Placeholder 5"/>
          <p:cNvSpPr>
            <a:spLocks noGrp="1"/>
          </p:cNvSpPr>
          <p:nvPr>
            <p:ph type="ftr" sz="quarter" idx="11"/>
          </p:nvPr>
        </p:nvSpPr>
        <p:spPr/>
        <p:txBody>
          <a:bodyPr/>
          <a:lstStyle/>
          <a:p>
            <a:r>
              <a:rPr lang="en-US"/>
              <a:t>© 2023 A. Mustafa</a:t>
            </a:r>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64582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026" y="1905000"/>
            <a:ext cx="4395193" cy="576262"/>
          </a:xfrm>
        </p:spPr>
        <p:txBody>
          <a:bodyPr anchor="b">
            <a:noAutofit/>
          </a:bodyPr>
          <a:lstStyle>
            <a:lvl1pPr marL="0" indent="0">
              <a:buNone/>
              <a:defRPr sz="2399" b="0">
                <a:solidFill>
                  <a:schemeClr val="accent1">
                    <a:lumMod val="60000"/>
                    <a:lumOff val="4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025"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3023" y="1905000"/>
            <a:ext cx="4395194" cy="576262"/>
          </a:xfrm>
        </p:spPr>
        <p:txBody>
          <a:bodyPr anchor="b">
            <a:noAutofit/>
          </a:bodyPr>
          <a:lstStyle>
            <a:lvl1pPr marL="0" indent="0">
              <a:buNone/>
              <a:defRPr sz="2399" b="0">
                <a:solidFill>
                  <a:schemeClr val="accent1">
                    <a:lumMod val="60000"/>
                    <a:lumOff val="4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3023"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DF97D-FA6E-4E75-8A1E-81A277F022FE}" type="datetime1">
              <a:rPr lang="en-US" smtClean="0"/>
              <a:t>1/18/2024</a:t>
            </a:fld>
            <a:endParaRPr lang="en-US"/>
          </a:p>
        </p:txBody>
      </p:sp>
      <p:sp>
        <p:nvSpPr>
          <p:cNvPr id="8" name="Footer Placeholder 7"/>
          <p:cNvSpPr>
            <a:spLocks noGrp="1"/>
          </p:cNvSpPr>
          <p:nvPr>
            <p:ph type="ftr" sz="quarter" idx="11"/>
          </p:nvPr>
        </p:nvSpPr>
        <p:spPr/>
        <p:txBody>
          <a:bodyPr/>
          <a:lstStyle/>
          <a:p>
            <a:r>
              <a:rPr lang="en-US"/>
              <a:t>© 2023 A. Mustafa</a:t>
            </a:r>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06441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6E65C15-F39E-418C-A071-1C14690EF10B}" type="datetime1">
              <a:rPr lang="en-US" smtClean="0"/>
              <a:t>1/18/2024</a:t>
            </a:fld>
            <a:endParaRPr lang="en-US"/>
          </a:p>
        </p:txBody>
      </p:sp>
      <p:sp>
        <p:nvSpPr>
          <p:cNvPr id="5" name="Footer Placeholder 3"/>
          <p:cNvSpPr>
            <a:spLocks noGrp="1"/>
          </p:cNvSpPr>
          <p:nvPr>
            <p:ph type="ftr" sz="quarter" idx="11"/>
          </p:nvPr>
        </p:nvSpPr>
        <p:spPr/>
        <p:txBody>
          <a:bodyPr/>
          <a:lstStyle/>
          <a:p>
            <a:r>
              <a:rPr lang="en-US"/>
              <a:t>© 2023 A. Mustafa</a:t>
            </a:r>
          </a:p>
        </p:txBody>
      </p:sp>
      <p:sp>
        <p:nvSpPr>
          <p:cNvPr id="6" name="Slide Number Placeholder 4"/>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0915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4FAD843-28BA-4E35-9C3E-3F770236C682}" type="datetime1">
              <a:rPr lang="en-US" smtClean="0"/>
              <a:t>1/18/2024</a:t>
            </a:fld>
            <a:endParaRPr lang="en-US"/>
          </a:p>
        </p:txBody>
      </p:sp>
      <p:sp>
        <p:nvSpPr>
          <p:cNvPr id="5" name="Footer Placeholder 2"/>
          <p:cNvSpPr>
            <a:spLocks noGrp="1"/>
          </p:cNvSpPr>
          <p:nvPr>
            <p:ph type="ftr" sz="quarter" idx="11"/>
          </p:nvPr>
        </p:nvSpPr>
        <p:spPr/>
        <p:txBody>
          <a:bodyPr/>
          <a:lstStyle/>
          <a:p>
            <a:r>
              <a:rPr lang="en-US"/>
              <a:t>© 2023 A. Mustafa</a:t>
            </a:r>
          </a:p>
        </p:txBody>
      </p:sp>
      <p:sp>
        <p:nvSpPr>
          <p:cNvPr id="6"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47822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4" y="1447800"/>
            <a:ext cx="3400177" cy="1447800"/>
          </a:xfrm>
        </p:spPr>
        <p:txBody>
          <a:bodyPr anchor="b"/>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4783370" y="1447800"/>
            <a:ext cx="5194644" cy="4572000"/>
          </a:xfrm>
        </p:spPr>
        <p:txBody>
          <a:bodyPr anchor="ct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654" y="3129281"/>
            <a:ext cx="3400176" cy="2895599"/>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F35E48-56E9-44C8-A51F-5FC8AEFA6A08}" type="datetime1">
              <a:rPr lang="en-US" smtClean="0"/>
              <a:t>1/18/2024</a:t>
            </a:fld>
            <a:endParaRPr lang="en-US"/>
          </a:p>
        </p:txBody>
      </p:sp>
      <p:sp>
        <p:nvSpPr>
          <p:cNvPr id="5" name="Footer Placeholder 5"/>
          <p:cNvSpPr>
            <a:spLocks noGrp="1"/>
          </p:cNvSpPr>
          <p:nvPr>
            <p:ph type="ftr" sz="quarter" idx="11"/>
          </p:nvPr>
        </p:nvSpPr>
        <p:spPr/>
        <p:txBody>
          <a:bodyPr/>
          <a:lstStyle/>
          <a:p>
            <a:r>
              <a:rPr lang="en-US"/>
              <a:t>© 2023 A. Mustafa</a:t>
            </a:r>
          </a:p>
        </p:txBody>
      </p:sp>
      <p:sp>
        <p:nvSpPr>
          <p:cNvPr id="6" name="Slide Number Placeholder 6"/>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216143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606" y="1854192"/>
            <a:ext cx="5091580" cy="1574808"/>
          </a:xfrm>
        </p:spPr>
        <p:txBody>
          <a:bodyPr anchor="b">
            <a:normAutofit/>
          </a:bodyPr>
          <a:lstStyle>
            <a:lvl1pPr algn="l">
              <a:defRPr sz="35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7736" y="1143000"/>
            <a:ext cx="3199567"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4" y="3657600"/>
            <a:ext cx="5083655" cy="1371600"/>
          </a:xfrm>
        </p:spPr>
        <p:txBody>
          <a:bodyPr>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9BE1D7-E51E-49D5-B3CF-6723030104E8}" type="datetime1">
              <a:rPr lang="en-US" smtClean="0"/>
              <a:t>1/18/2024</a:t>
            </a:fld>
            <a:endParaRPr lang="en-US"/>
          </a:p>
        </p:txBody>
      </p:sp>
      <p:sp>
        <p:nvSpPr>
          <p:cNvPr id="6" name="Footer Placeholder 5"/>
          <p:cNvSpPr>
            <a:spLocks noGrp="1"/>
          </p:cNvSpPr>
          <p:nvPr>
            <p:ph type="ftr" sz="quarter" idx="11"/>
          </p:nvPr>
        </p:nvSpPr>
        <p:spPr/>
        <p:txBody>
          <a:bodyPr/>
          <a:lstStyle/>
          <a:p>
            <a:r>
              <a:rPr lang="en-US"/>
              <a:t>© 2023 A. Mustafa</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5130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44"/>
          <a:stretch/>
        </p:blipFill>
        <p:spPr>
          <a:xfrm>
            <a:off x="1" y="2669686"/>
            <a:ext cx="4034618"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8"/>
            <a:ext cx="1522016" cy="2365453"/>
          </a:xfrm>
          <a:prstGeom prst="rect">
            <a:avLst/>
          </a:prstGeom>
        </p:spPr>
      </p:pic>
      <p:sp>
        <p:nvSpPr>
          <p:cNvPr id="16" name="Oval 15"/>
          <p:cNvSpPr/>
          <p:nvPr/>
        </p:nvSpPr>
        <p:spPr>
          <a:xfrm>
            <a:off x="8606770" y="1676400"/>
            <a:ext cx="2818666"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7330" y="1"/>
            <a:ext cx="1602969"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6770" y="6096000"/>
            <a:ext cx="993475" cy="762000"/>
          </a:xfrm>
          <a:prstGeom prst="rect">
            <a:avLst/>
          </a:prstGeom>
        </p:spPr>
      </p:pic>
      <p:sp>
        <p:nvSpPr>
          <p:cNvPr id="14" name="Rectangle 13"/>
          <p:cNvSpPr/>
          <p:nvPr/>
        </p:nvSpPr>
        <p:spPr>
          <a:xfrm>
            <a:off x="10435094" y="0"/>
            <a:ext cx="685621"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5943" y="452718"/>
            <a:ext cx="9402274"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025" y="2052919"/>
            <a:ext cx="894421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2866" y="1790741"/>
            <a:ext cx="990599" cy="30472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3031B8-805B-41DA-85D6-CD0417DC0AFB}" type="datetime1">
              <a:rPr lang="en-US" smtClean="0"/>
              <a:t>1/18/2024</a:t>
            </a:fld>
            <a:endParaRPr lang="en-US"/>
          </a:p>
        </p:txBody>
      </p:sp>
      <p:sp>
        <p:nvSpPr>
          <p:cNvPr id="5" name="Footer Placeholder 4"/>
          <p:cNvSpPr>
            <a:spLocks noGrp="1"/>
          </p:cNvSpPr>
          <p:nvPr>
            <p:ph type="ftr" sz="quarter" idx="3"/>
          </p:nvPr>
        </p:nvSpPr>
        <p:spPr>
          <a:xfrm rot="5400000">
            <a:off x="8948740" y="3225337"/>
            <a:ext cx="3859795" cy="30472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2023 A. Mustafa</a:t>
            </a:r>
          </a:p>
        </p:txBody>
      </p:sp>
      <p:sp>
        <p:nvSpPr>
          <p:cNvPr id="6" name="Slide Number Placeholder 5"/>
          <p:cNvSpPr>
            <a:spLocks noGrp="1"/>
          </p:cNvSpPr>
          <p:nvPr>
            <p:ph type="sldNum" sz="quarter" idx="4"/>
          </p:nvPr>
        </p:nvSpPr>
        <p:spPr bwMode="gray">
          <a:xfrm>
            <a:off x="10349844" y="295730"/>
            <a:ext cx="837981" cy="767687"/>
          </a:xfrm>
          <a:prstGeom prst="rect">
            <a:avLst/>
          </a:prstGeom>
        </p:spPr>
        <p:txBody>
          <a:bodyPr vert="horz" lIns="91440" tIns="45720" rIns="91440" bIns="45720" rtlCol="0" anchor="b"/>
          <a:lstStyle>
            <a:lvl1pPr algn="ctr">
              <a:defRPr sz="2799" b="0" i="0">
                <a:solidFill>
                  <a:schemeClr val="tx1">
                    <a:tint val="75000"/>
                  </a:schemeClr>
                </a:solidFill>
              </a:defRPr>
            </a:lvl1pPr>
          </a:lstStyle>
          <a:p>
            <a:fld id="{E5137D0E-4A4F-4307-8994-C1891D747D59}" type="slidenum">
              <a:rPr lang="en-US" smtClean="0"/>
              <a:pPr/>
              <a:t>‹#›</a:t>
            </a:fld>
            <a:endParaRPr lang="en-US"/>
          </a:p>
        </p:txBody>
      </p:sp>
    </p:spTree>
    <p:extLst>
      <p:ext uri="{BB962C8B-B14F-4D97-AF65-F5344CB8AC3E}">
        <p14:creationId xmlns:p14="http://schemas.microsoft.com/office/powerpoint/2010/main" val="1397957867"/>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660" r:id="rId18"/>
    <p:sldLayoutId id="214748369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457063"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999" b="0" i="0" kern="1200">
          <a:solidFill>
            <a:schemeClr val="tx1"/>
          </a:solidFill>
          <a:latin typeface="+mj-lt"/>
          <a:ea typeface="+mj-ea"/>
          <a:cs typeface="+mj-cs"/>
        </a:defRPr>
      </a:lvl1pPr>
      <a:lvl2pPr marL="742727" indent="-285664"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799" b="0" i="0" kern="1200">
          <a:solidFill>
            <a:schemeClr val="tx1"/>
          </a:solidFill>
          <a:latin typeface="+mj-lt"/>
          <a:ea typeface="+mj-ea"/>
          <a:cs typeface="+mj-cs"/>
        </a:defRPr>
      </a:lvl2pPr>
      <a:lvl3pPr marL="1142657"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599720"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6783"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3846"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0908"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7971"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5034" indent="-228531" algn="l" defTabSz="457063"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store.samhsa.gov/sites/default/files/d7/priv/sma14-4884.pdf" TargetMode="External"/><Relationship Id="rId2" Type="http://schemas.openxmlformats.org/officeDocument/2006/relationships/hyperlink" Target="https://vikkireynolds.ca/about-vikki/philosophy/" TargetMode="External"/><Relationship Id="rId1" Type="http://schemas.openxmlformats.org/officeDocument/2006/relationships/slideLayout" Target="../slideLayouts/slideLayout2.xml"/><Relationship Id="rId5" Type="http://schemas.openxmlformats.org/officeDocument/2006/relationships/hyperlink" Target="https://www.childwelfare.gov/topics/systemwide/cultural/#:~:text=Cultural%20responsiveness%20enables%20individuals%20and,affirms%2C%20and%20values%20their%20worth" TargetMode="External"/><Relationship Id="rId4" Type="http://schemas.openxmlformats.org/officeDocument/2006/relationships/hyperlink" Target="https://www.lyrahealth.com/resources/culturally-responsive-care/#:~:text=Culturally%20responsive%20care%20is%20the,how%20this%20shapes%20their%20experiences"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descr="A collage of two people&#10;&#10;Description automatically generated">
            <a:extLst>
              <a:ext uri="{FF2B5EF4-FFF2-40B4-BE49-F238E27FC236}">
                <a16:creationId xmlns:a16="http://schemas.microsoft.com/office/drawing/2014/main" id="{5F389EB0-4578-AB2B-5F26-60459AAAB6BC}"/>
              </a:ext>
            </a:extLst>
          </p:cNvPr>
          <p:cNvPicPr>
            <a:picLocks noChangeAspect="1"/>
          </p:cNvPicPr>
          <p:nvPr/>
        </p:nvPicPr>
        <p:blipFill rotWithShape="1">
          <a:blip r:embed="rId4"/>
          <a:srcRect t="13388" b="13388"/>
          <a:stretch/>
        </p:blipFill>
        <p:spPr>
          <a:xfrm>
            <a:off x="20" y="-5"/>
            <a:ext cx="12188501"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8" name="Title 7">
            <a:extLst>
              <a:ext uri="{FF2B5EF4-FFF2-40B4-BE49-F238E27FC236}">
                <a16:creationId xmlns:a16="http://schemas.microsoft.com/office/drawing/2014/main" id="{3420BA5D-B44A-4B7E-B6D6-AE0F1A27FCE3}"/>
              </a:ext>
            </a:extLst>
          </p:cNvPr>
          <p:cNvSpPr>
            <a:spLocks noGrp="1"/>
          </p:cNvSpPr>
          <p:nvPr>
            <p:ph type="ctrTitle"/>
          </p:nvPr>
        </p:nvSpPr>
        <p:spPr>
          <a:xfrm>
            <a:off x="891824" y="4800600"/>
            <a:ext cx="10404891" cy="1456764"/>
          </a:xfrm>
        </p:spPr>
        <p:txBody>
          <a:bodyPr anchor="ctr" anchorCtr="0">
            <a:noAutofit/>
          </a:bodyPr>
          <a:lstStyle/>
          <a:p>
            <a:pPr algn="ctr"/>
            <a:r>
              <a:rPr lang="en-US" sz="4000" b="1" spc="50">
                <a:ln w="0"/>
                <a:solidFill>
                  <a:schemeClr val="accent3"/>
                </a:solidFill>
                <a:effectLst>
                  <a:innerShdw blurRad="63500" dist="50800" dir="13500000">
                    <a:srgbClr val="000000">
                      <a:alpha val="50000"/>
                    </a:srgbClr>
                  </a:innerShdw>
                </a:effectLst>
                <a:latin typeface="+mn-lt"/>
                <a:ea typeface="+mn-ea"/>
                <a:cs typeface="+mn-cs"/>
              </a:rPr>
              <a:t>Trauma-Informed Care and Cultural Responsiveness Through Justice Doing</a:t>
            </a:r>
          </a:p>
        </p:txBody>
      </p:sp>
      <p:sp>
        <p:nvSpPr>
          <p:cNvPr id="2" name="Footer Placeholder 1">
            <a:extLst>
              <a:ext uri="{FF2B5EF4-FFF2-40B4-BE49-F238E27FC236}">
                <a16:creationId xmlns:a16="http://schemas.microsoft.com/office/drawing/2014/main" id="{7FE7D1BF-01D0-75ED-2284-DA20CDB4476E}"/>
              </a:ext>
            </a:extLst>
          </p:cNvPr>
          <p:cNvSpPr>
            <a:spLocks noGrp="1"/>
          </p:cNvSpPr>
          <p:nvPr>
            <p:ph type="ftr" sz="quarter" idx="11"/>
          </p:nvPr>
        </p:nvSpPr>
        <p:spPr>
          <a:xfrm>
            <a:off x="4488042" y="6427321"/>
            <a:ext cx="3859795" cy="304722"/>
          </a:xfrm>
        </p:spPr>
        <p:txBody>
          <a:bodyPr/>
          <a:lstStyle/>
          <a:p>
            <a:r>
              <a:rPr lang="en-US"/>
              <a:t>© 2023 A. Mustafa &amp; V. Williams</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574-CC68-44BB-9F80-EAC93B9420A9}"/>
              </a:ext>
            </a:extLst>
          </p:cNvPr>
          <p:cNvSpPr>
            <a:spLocks noGrp="1"/>
          </p:cNvSpPr>
          <p:nvPr>
            <p:ph type="title"/>
          </p:nvPr>
        </p:nvSpPr>
        <p:spPr>
          <a:xfrm>
            <a:off x="379411" y="533401"/>
            <a:ext cx="4800599" cy="1143000"/>
          </a:xfrm>
        </p:spPr>
        <p:txBody>
          <a:bodyPr/>
          <a:lstStyle/>
          <a:p>
            <a:r>
              <a:rPr lang="en-US" sz="3200">
                <a:effectLst/>
                <a:latin typeface="+mn-lt"/>
                <a:ea typeface="Times New Roman" panose="02020603050405020304" pitchFamily="18" charset="0"/>
                <a:cs typeface="Times New Roman" panose="02020603050405020304" pitchFamily="18" charset="0"/>
              </a:rPr>
              <a:t>Why It’s Not the Event:</a:t>
            </a:r>
            <a:br>
              <a:rPr lang="en-US" sz="3200">
                <a:effectLst/>
                <a:latin typeface="+mn-lt"/>
                <a:ea typeface="Times New Roman" panose="02020603050405020304" pitchFamily="18" charset="0"/>
                <a:cs typeface="Times New Roman" panose="02020603050405020304" pitchFamily="18" charset="0"/>
              </a:rPr>
            </a:br>
            <a:r>
              <a:rPr lang="en-US" sz="3200">
                <a:effectLst/>
                <a:latin typeface="+mn-lt"/>
                <a:ea typeface="Times New Roman" panose="02020603050405020304" pitchFamily="18" charset="0"/>
                <a:cs typeface="Times New Roman" panose="02020603050405020304" pitchFamily="18" charset="0"/>
              </a:rPr>
              <a:t>Emotional Trauma</a:t>
            </a:r>
            <a:endParaRPr lang="en-US" sz="2800"/>
          </a:p>
        </p:txBody>
      </p:sp>
      <p:sp>
        <p:nvSpPr>
          <p:cNvPr id="3" name="Text Placeholder 2">
            <a:extLst>
              <a:ext uri="{FF2B5EF4-FFF2-40B4-BE49-F238E27FC236}">
                <a16:creationId xmlns:a16="http://schemas.microsoft.com/office/drawing/2014/main" id="{C614D82A-8A24-4F0D-8E5E-C283BCD902F9}"/>
              </a:ext>
            </a:extLst>
          </p:cNvPr>
          <p:cNvSpPr>
            <a:spLocks noGrp="1"/>
          </p:cNvSpPr>
          <p:nvPr>
            <p:ph type="body" sz="half" idx="2"/>
          </p:nvPr>
        </p:nvSpPr>
        <p:spPr>
          <a:xfrm>
            <a:off x="379412" y="1752600"/>
            <a:ext cx="4637822" cy="4686931"/>
          </a:xfrm>
        </p:spPr>
        <p:txBody>
          <a:bodyPr>
            <a:normAutofit fontScale="92500" lnSpcReduction="10000"/>
          </a:bodyPr>
          <a:lstStyle/>
          <a:p>
            <a:pPr>
              <a:lnSpc>
                <a:spcPct val="110000"/>
              </a:lnSpc>
            </a:pPr>
            <a:r>
              <a:rPr lang="en-US" sz="1800"/>
              <a:t>Psychological and/or emotional trauma may be the internal experience and potential lasting imprint on an individual’s physical, mental, emotional and/or spiritual well-being following a traumatic event, series of events or set of circumstances. This might be a disconnection from self or others or a change in actions, mood, etc. </a:t>
            </a:r>
          </a:p>
          <a:p>
            <a:pPr>
              <a:lnSpc>
                <a:spcPct val="110000"/>
              </a:lnSpc>
            </a:pPr>
            <a:r>
              <a:rPr lang="en-US" sz="1800"/>
              <a:t>It is not necessarily the magnitude of the event, series of events or set of circumstances that determine the level of traumatization, but rather it might be the situational perception, internal process that the individual experiences and the quality of external supports that make this determination.</a:t>
            </a:r>
          </a:p>
        </p:txBody>
      </p:sp>
      <p:sp>
        <p:nvSpPr>
          <p:cNvPr id="4" name="Footer Placeholder 4">
            <a:extLst>
              <a:ext uri="{FF2B5EF4-FFF2-40B4-BE49-F238E27FC236}">
                <a16:creationId xmlns:a16="http://schemas.microsoft.com/office/drawing/2014/main" id="{FF5D9577-37D9-0BE7-29B2-43E0B4A6323A}"/>
              </a:ext>
            </a:extLst>
          </p:cNvPr>
          <p:cNvSpPr>
            <a:spLocks noGrp="1"/>
          </p:cNvSpPr>
          <p:nvPr>
            <p:ph type="ftr" sz="quarter" idx="11"/>
          </p:nvPr>
        </p:nvSpPr>
        <p:spPr>
          <a:xfrm>
            <a:off x="3402514" y="6439531"/>
            <a:ext cx="3859795" cy="304722"/>
          </a:xfrm>
        </p:spPr>
        <p:txBody>
          <a:bodyPr/>
          <a:lstStyle/>
          <a:p>
            <a:pPr algn="ctr"/>
            <a:r>
              <a:rPr lang="en-US"/>
              <a:t>© 2023 A. Mustafa &amp; V. Williams</a:t>
            </a:r>
          </a:p>
        </p:txBody>
      </p:sp>
      <p:sp>
        <p:nvSpPr>
          <p:cNvPr id="5" name="Content Placeholder 3">
            <a:extLst>
              <a:ext uri="{FF2B5EF4-FFF2-40B4-BE49-F238E27FC236}">
                <a16:creationId xmlns:a16="http://schemas.microsoft.com/office/drawing/2014/main" id="{CAF9D45D-1531-4FDB-B05A-BE1CA476BD91}"/>
              </a:ext>
            </a:extLst>
          </p:cNvPr>
          <p:cNvSpPr txBox="1">
            <a:spLocks/>
          </p:cNvSpPr>
          <p:nvPr/>
        </p:nvSpPr>
        <p:spPr>
          <a:xfrm>
            <a:off x="5180011" y="838200"/>
            <a:ext cx="6172201" cy="51816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386AE82E-CBFB-464F-A9F5-8655304D1E4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245" t="2779" r="5116" b="6758"/>
          <a:stretch/>
        </p:blipFill>
        <p:spPr>
          <a:xfrm>
            <a:off x="5017234" y="533401"/>
            <a:ext cx="7082878" cy="5906130"/>
          </a:xfrm>
          <a:prstGeom prst="rect">
            <a:avLst/>
          </a:prstGeom>
        </p:spPr>
      </p:pic>
    </p:spTree>
    <p:extLst>
      <p:ext uri="{BB962C8B-B14F-4D97-AF65-F5344CB8AC3E}">
        <p14:creationId xmlns:p14="http://schemas.microsoft.com/office/powerpoint/2010/main" val="29379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descr="Person with blonde hair">
            <a:extLst>
              <a:ext uri="{FF2B5EF4-FFF2-40B4-BE49-F238E27FC236}">
                <a16:creationId xmlns:a16="http://schemas.microsoft.com/office/drawing/2014/main" id="{D2C576AA-B780-DCC2-4AFD-51AC4D8757DD}"/>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t="7878" b="7878"/>
          <a:stretch/>
        </p:blipFill>
        <p:spPr>
          <a:xfrm>
            <a:off x="19" y="1"/>
            <a:ext cx="12191977" cy="6857570"/>
          </a:xfrm>
          <a:prstGeom prst="rect">
            <a:avLst/>
          </a:prstGeom>
        </p:spPr>
      </p:pic>
      <p:sp>
        <p:nvSpPr>
          <p:cNvPr id="5" name="Title 4">
            <a:extLst>
              <a:ext uri="{FF2B5EF4-FFF2-40B4-BE49-F238E27FC236}">
                <a16:creationId xmlns:a16="http://schemas.microsoft.com/office/drawing/2014/main" id="{A76F7200-9656-1A1F-150E-F7EA1B9160F2}"/>
              </a:ext>
            </a:extLst>
          </p:cNvPr>
          <p:cNvSpPr>
            <a:spLocks noGrp="1"/>
          </p:cNvSpPr>
          <p:nvPr>
            <p:ph type="ctrTitle"/>
          </p:nvPr>
        </p:nvSpPr>
        <p:spPr>
          <a:xfrm>
            <a:off x="1154649" y="2027033"/>
            <a:ext cx="9879517" cy="332958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b">
            <a:normAutofit fontScale="90000"/>
          </a:bodyPr>
          <a:lstStyle/>
          <a:p>
            <a:pPr algn="ctr"/>
            <a:r>
              <a:rPr lang="en-US" sz="8000" b="1" i="1" spc="50" dirty="0">
                <a:ln w="9525" cmpd="sng">
                  <a:solidFill>
                    <a:schemeClr val="accent1"/>
                  </a:solidFill>
                  <a:prstDash val="solid"/>
                </a:ln>
                <a:solidFill>
                  <a:srgbClr val="70AD47">
                    <a:tint val="1000"/>
                  </a:srgbClr>
                </a:solidFill>
                <a:effectLst>
                  <a:glow rad="38100">
                    <a:schemeClr val="accent1">
                      <a:alpha val="40000"/>
                    </a:schemeClr>
                  </a:glow>
                </a:effectLst>
              </a:rPr>
              <a:t>The experience of trauma is unique to everyone because…</a:t>
            </a:r>
          </a:p>
        </p:txBody>
      </p:sp>
      <p:sp>
        <p:nvSpPr>
          <p:cNvPr id="2" name="Footer Placeholder 1">
            <a:extLst>
              <a:ext uri="{FF2B5EF4-FFF2-40B4-BE49-F238E27FC236}">
                <a16:creationId xmlns:a16="http://schemas.microsoft.com/office/drawing/2014/main" id="{F96B001A-F452-1DE5-3CCF-7AF984CB4E0B}"/>
              </a:ext>
            </a:extLst>
          </p:cNvPr>
          <p:cNvSpPr>
            <a:spLocks noGrp="1"/>
          </p:cNvSpPr>
          <p:nvPr>
            <p:ph type="ftr" sz="quarter" idx="11"/>
          </p:nvPr>
        </p:nvSpPr>
        <p:spPr>
          <a:xfrm>
            <a:off x="4164513" y="6225182"/>
            <a:ext cx="3859795" cy="304722"/>
          </a:xfrm>
        </p:spPr>
        <p:txBody>
          <a:bodyPr/>
          <a:lstStyle/>
          <a:p>
            <a:pPr algn="ctr"/>
            <a:r>
              <a:rPr lang="en-US"/>
              <a:t>© 2023 A. Mustafa &amp; V. Williams</a:t>
            </a:r>
          </a:p>
        </p:txBody>
      </p:sp>
      <p:sp>
        <p:nvSpPr>
          <p:cNvPr id="3" name="TextBox 2">
            <a:extLst>
              <a:ext uri="{FF2B5EF4-FFF2-40B4-BE49-F238E27FC236}">
                <a16:creationId xmlns:a16="http://schemas.microsoft.com/office/drawing/2014/main" id="{6E716023-2AB4-28E4-D6BF-0645DBB6C91C}"/>
              </a:ext>
            </a:extLst>
          </p:cNvPr>
          <p:cNvSpPr txBox="1"/>
          <p:nvPr/>
        </p:nvSpPr>
        <p:spPr>
          <a:xfrm>
            <a:off x="1154650" y="693159"/>
            <a:ext cx="9879517" cy="101566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6000" b="1" spc="50" dirty="0">
                <a:ln w="0">
                  <a:solidFill>
                    <a:schemeClr val="accent2">
                      <a:lumMod val="60000"/>
                      <a:lumOff val="40000"/>
                    </a:schemeClr>
                  </a:solidFill>
                </a:ln>
                <a:solidFill>
                  <a:schemeClr val="accent2"/>
                </a:solidFill>
                <a:effectLst>
                  <a:innerShdw blurRad="63500" dist="50800" dir="13500000">
                    <a:srgbClr val="000000">
                      <a:alpha val="50000"/>
                    </a:srgbClr>
                  </a:innerShdw>
                </a:effectLst>
              </a:rPr>
              <a:t>Breakout Group Activity</a:t>
            </a:r>
          </a:p>
        </p:txBody>
      </p:sp>
    </p:spTree>
    <p:extLst>
      <p:ext uri="{BB962C8B-B14F-4D97-AF65-F5344CB8AC3E}">
        <p14:creationId xmlns:p14="http://schemas.microsoft.com/office/powerpoint/2010/main" val="164257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20BA5D-B44A-4B7E-B6D6-AE0F1A27FCE3}"/>
              </a:ext>
            </a:extLst>
          </p:cNvPr>
          <p:cNvSpPr>
            <a:spLocks noGrp="1"/>
          </p:cNvSpPr>
          <p:nvPr>
            <p:ph type="title"/>
          </p:nvPr>
        </p:nvSpPr>
        <p:spPr>
          <a:xfrm>
            <a:off x="379412" y="474936"/>
            <a:ext cx="4343400" cy="559436"/>
          </a:xfrm>
        </p:spPr>
        <p:txBody>
          <a:bodyPr anchor="b">
            <a:normAutofit fontScale="90000"/>
          </a:bodyPr>
          <a:lstStyle/>
          <a:p>
            <a:r>
              <a:rPr lang="en-US" sz="2800"/>
              <a:t>Trauma and the Individual</a:t>
            </a:r>
          </a:p>
        </p:txBody>
      </p:sp>
      <p:sp>
        <p:nvSpPr>
          <p:cNvPr id="5" name="Content Placeholder 3">
            <a:extLst>
              <a:ext uri="{FF2B5EF4-FFF2-40B4-BE49-F238E27FC236}">
                <a16:creationId xmlns:a16="http://schemas.microsoft.com/office/drawing/2014/main" id="{9B5CA3AA-3EDB-453A-9182-0AFF932C652C}"/>
              </a:ext>
            </a:extLst>
          </p:cNvPr>
          <p:cNvSpPr>
            <a:spLocks noGrp="1"/>
          </p:cNvSpPr>
          <p:nvPr>
            <p:ph idx="1"/>
          </p:nvPr>
        </p:nvSpPr>
        <p:spPr>
          <a:xfrm>
            <a:off x="379412" y="1593808"/>
            <a:ext cx="4343400" cy="4693284"/>
          </a:xfrm>
        </p:spPr>
        <p:txBody>
          <a:bodyPr>
            <a:normAutofit fontScale="77500" lnSpcReduction="20000"/>
          </a:bodyPr>
          <a:lstStyle/>
          <a:p>
            <a:pPr>
              <a:spcBef>
                <a:spcPts val="1200"/>
              </a:spcBef>
            </a:pPr>
            <a:r>
              <a:rPr lang="en-US"/>
              <a:t>Individuals are Unique</a:t>
            </a:r>
          </a:p>
          <a:p>
            <a:pPr>
              <a:spcBef>
                <a:spcPts val="1200"/>
              </a:spcBef>
            </a:pPr>
            <a:r>
              <a:rPr lang="en-US"/>
              <a:t>Experiences Differ</a:t>
            </a:r>
          </a:p>
          <a:p>
            <a:pPr>
              <a:spcBef>
                <a:spcPts val="1200"/>
              </a:spcBef>
            </a:pPr>
            <a:r>
              <a:rPr lang="en-US"/>
              <a:t>Family of Origin</a:t>
            </a:r>
          </a:p>
          <a:p>
            <a:pPr>
              <a:spcBef>
                <a:spcPts val="1200"/>
              </a:spcBef>
            </a:pPr>
            <a:r>
              <a:rPr lang="en-US"/>
              <a:t>Race &amp; Ethnicity</a:t>
            </a:r>
          </a:p>
          <a:p>
            <a:pPr>
              <a:spcBef>
                <a:spcPts val="1200"/>
              </a:spcBef>
            </a:pPr>
            <a:r>
              <a:rPr lang="en-US"/>
              <a:t>Cultures and Subcultures of Belonging</a:t>
            </a:r>
          </a:p>
          <a:p>
            <a:pPr>
              <a:spcBef>
                <a:spcPts val="1200"/>
              </a:spcBef>
            </a:pPr>
            <a:r>
              <a:rPr lang="en-US"/>
              <a:t>Language</a:t>
            </a:r>
          </a:p>
          <a:p>
            <a:pPr>
              <a:spcBef>
                <a:spcPts val="1200"/>
              </a:spcBef>
            </a:pPr>
            <a:r>
              <a:rPr lang="en-US"/>
              <a:t>Socioeconomic Status</a:t>
            </a:r>
          </a:p>
          <a:p>
            <a:pPr>
              <a:spcBef>
                <a:spcPts val="1200"/>
              </a:spcBef>
            </a:pPr>
            <a:r>
              <a:rPr lang="en-US"/>
              <a:t>Geographic Location</a:t>
            </a:r>
          </a:p>
          <a:p>
            <a:pPr>
              <a:spcBef>
                <a:spcPts val="1200"/>
              </a:spcBef>
            </a:pPr>
            <a:r>
              <a:rPr lang="en-US"/>
              <a:t>Resiliency</a:t>
            </a:r>
          </a:p>
          <a:p>
            <a:pPr>
              <a:spcBef>
                <a:spcPts val="1200"/>
              </a:spcBef>
            </a:pPr>
            <a:r>
              <a:rPr lang="en-US"/>
              <a:t>Exposure to Previous Trauma</a:t>
            </a:r>
          </a:p>
          <a:p>
            <a:pPr>
              <a:spcBef>
                <a:spcPts val="1200"/>
              </a:spcBef>
            </a:pPr>
            <a:r>
              <a:rPr lang="en-US"/>
              <a:t>Heredity</a:t>
            </a:r>
          </a:p>
          <a:p>
            <a:pPr>
              <a:spcBef>
                <a:spcPts val="1200"/>
              </a:spcBef>
            </a:pPr>
            <a:r>
              <a:rPr lang="en-US"/>
              <a:t>Support Systems (friends/family)</a:t>
            </a:r>
          </a:p>
          <a:p>
            <a:pPr>
              <a:spcBef>
                <a:spcPts val="1200"/>
              </a:spcBef>
            </a:pPr>
            <a:r>
              <a:rPr lang="en-US"/>
              <a:t>Societal Supports (community/systems)</a:t>
            </a:r>
          </a:p>
          <a:p>
            <a:pPr>
              <a:spcBef>
                <a:spcPts val="1200"/>
              </a:spcBef>
            </a:pPr>
            <a:r>
              <a:rPr lang="en-US"/>
              <a:t>Perception of the Trauma</a:t>
            </a:r>
          </a:p>
        </p:txBody>
      </p:sp>
      <p:sp>
        <p:nvSpPr>
          <p:cNvPr id="12" name="Text Placeholder 2">
            <a:extLst>
              <a:ext uri="{FF2B5EF4-FFF2-40B4-BE49-F238E27FC236}">
                <a16:creationId xmlns:a16="http://schemas.microsoft.com/office/drawing/2014/main" id="{F304A3F0-0661-4B97-91DC-8BFAB4FE684E}"/>
              </a:ext>
            </a:extLst>
          </p:cNvPr>
          <p:cNvSpPr>
            <a:spLocks noGrp="1"/>
          </p:cNvSpPr>
          <p:nvPr>
            <p:ph type="body" sz="half" idx="2"/>
          </p:nvPr>
        </p:nvSpPr>
        <p:spPr>
          <a:xfrm>
            <a:off x="379412" y="1034372"/>
            <a:ext cx="4343400" cy="559436"/>
          </a:xfrm>
        </p:spPr>
        <p:txBody>
          <a:bodyPr>
            <a:normAutofit lnSpcReduction="10000"/>
          </a:bodyPr>
          <a:lstStyle/>
          <a:p>
            <a:r>
              <a:rPr lang="en-US" sz="1600" i="1">
                <a:latin typeface="Amasis MT Pro Medium" panose="02040604050005020304" pitchFamily="18" charset="0"/>
              </a:rPr>
              <a:t>The experience of trauma is unique to everyone because…</a:t>
            </a:r>
          </a:p>
        </p:txBody>
      </p:sp>
      <p:sp>
        <p:nvSpPr>
          <p:cNvPr id="2" name="Footer Placeholder 1">
            <a:extLst>
              <a:ext uri="{FF2B5EF4-FFF2-40B4-BE49-F238E27FC236}">
                <a16:creationId xmlns:a16="http://schemas.microsoft.com/office/drawing/2014/main" id="{0A6F0065-4680-F6FD-84D6-E56728ADB011}"/>
              </a:ext>
            </a:extLst>
          </p:cNvPr>
          <p:cNvSpPr>
            <a:spLocks noGrp="1"/>
          </p:cNvSpPr>
          <p:nvPr>
            <p:ph type="ftr" sz="quarter" idx="11"/>
          </p:nvPr>
        </p:nvSpPr>
        <p:spPr>
          <a:xfrm>
            <a:off x="4164514" y="6409004"/>
            <a:ext cx="3859795" cy="304722"/>
          </a:xfrm>
        </p:spPr>
        <p:txBody>
          <a:bodyPr/>
          <a:lstStyle/>
          <a:p>
            <a:pPr algn="ctr"/>
            <a:r>
              <a:rPr lang="en-US"/>
              <a:t>© 2023 A. Mustafa &amp; V. Williams</a:t>
            </a:r>
          </a:p>
        </p:txBody>
      </p:sp>
      <p:pic>
        <p:nvPicPr>
          <p:cNvPr id="7" name="Picture 6">
            <a:extLst>
              <a:ext uri="{FF2B5EF4-FFF2-40B4-BE49-F238E27FC236}">
                <a16:creationId xmlns:a16="http://schemas.microsoft.com/office/drawing/2014/main" id="{07CF2AFA-113C-4E2C-BEBA-4978C0079CE2}"/>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rcRect l="9846" r="9846" b="855"/>
          <a:stretch/>
        </p:blipFill>
        <p:spPr>
          <a:xfrm>
            <a:off x="4810999" y="506375"/>
            <a:ext cx="7022768" cy="5845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0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7772-A0C3-7505-96FF-9501426F3D06}"/>
              </a:ext>
            </a:extLst>
          </p:cNvPr>
          <p:cNvSpPr>
            <a:spLocks noGrp="1"/>
          </p:cNvSpPr>
          <p:nvPr>
            <p:ph type="title"/>
          </p:nvPr>
        </p:nvSpPr>
        <p:spPr>
          <a:xfrm>
            <a:off x="5281005" y="629266"/>
            <a:ext cx="6299807" cy="1047134"/>
          </a:xfrm>
        </p:spPr>
        <p:txBody>
          <a:bodyPr anchor="ctr" anchorCtr="0">
            <a:normAutofit/>
          </a:bodyPr>
          <a:lstStyle/>
          <a:p>
            <a:r>
              <a:rPr lang="en-US"/>
              <a:t>Intersectionality</a:t>
            </a:r>
          </a:p>
        </p:txBody>
      </p:sp>
      <p:sp>
        <p:nvSpPr>
          <p:cNvPr id="3" name="Content Placeholder 2">
            <a:extLst>
              <a:ext uri="{FF2B5EF4-FFF2-40B4-BE49-F238E27FC236}">
                <a16:creationId xmlns:a16="http://schemas.microsoft.com/office/drawing/2014/main" id="{7FADDAB1-C4A7-69ED-EE11-A863BD66B187}"/>
              </a:ext>
            </a:extLst>
          </p:cNvPr>
          <p:cNvSpPr>
            <a:spLocks noGrp="1"/>
          </p:cNvSpPr>
          <p:nvPr>
            <p:ph idx="1"/>
          </p:nvPr>
        </p:nvSpPr>
        <p:spPr>
          <a:xfrm>
            <a:off x="5281005" y="1676400"/>
            <a:ext cx="6299807" cy="4571999"/>
          </a:xfrm>
        </p:spPr>
        <p:txBody>
          <a:bodyPr anchor="ctr" anchorCtr="0">
            <a:normAutofit/>
          </a:bodyPr>
          <a:lstStyle/>
          <a:p>
            <a:pPr marL="342265" indent="-342265">
              <a:lnSpc>
                <a:spcPct val="90000"/>
              </a:lnSpc>
              <a:buFont typeface="Wingdings" panose="05000000000000000000" pitchFamily="2" charset="2"/>
              <a:buChar char="Ø"/>
            </a:pPr>
            <a:r>
              <a:rPr lang="en-US" sz="2000"/>
              <a:t>First coined by Professor Kimberlé Crenshaw in 1989.</a:t>
            </a:r>
            <a:endParaRPr lang="en-US"/>
          </a:p>
          <a:p>
            <a:pPr marL="342265" indent="-342265">
              <a:lnSpc>
                <a:spcPct val="90000"/>
              </a:lnSpc>
              <a:buFont typeface="Wingdings" panose="05000000000000000000" pitchFamily="2" charset="2"/>
              <a:buChar char="Ø"/>
            </a:pPr>
            <a:r>
              <a:rPr lang="en-US" sz="2000"/>
              <a:t>Intersectionality is a concept that acknowledges all experiences of oppression, discrimination, power and privilege are linked through the interrelated nature of social groupings (e.g., race, socio-economic class, level of education, ethnicity, orientation, ability, etc.). This creates overlapping and interdependent systems of discrimination, disadvantage, advantage and opportunity. Further, it acknowledges that everyone has a unique experience of oppression and power and all factors that may contribute to these experiences need to be examined.</a:t>
            </a:r>
          </a:p>
        </p:txBody>
      </p:sp>
      <p:sp>
        <p:nvSpPr>
          <p:cNvPr id="4" name="Footer Placeholder 3">
            <a:extLst>
              <a:ext uri="{FF2B5EF4-FFF2-40B4-BE49-F238E27FC236}">
                <a16:creationId xmlns:a16="http://schemas.microsoft.com/office/drawing/2014/main" id="{C43B589F-A594-1CF7-5C21-0539EB9F8E21}"/>
              </a:ext>
            </a:extLst>
          </p:cNvPr>
          <p:cNvSpPr>
            <a:spLocks noGrp="1"/>
          </p:cNvSpPr>
          <p:nvPr>
            <p:ph type="ftr" sz="quarter" idx="11"/>
          </p:nvPr>
        </p:nvSpPr>
        <p:spPr>
          <a:xfrm>
            <a:off x="6501010" y="6400800"/>
            <a:ext cx="3859795" cy="304722"/>
          </a:xfrm>
        </p:spPr>
        <p:txBody>
          <a:bodyPr/>
          <a:lstStyle/>
          <a:p>
            <a:pPr algn="ctr"/>
            <a:r>
              <a:rPr lang="en-US"/>
              <a:t>© 2023 A. Mustafa &amp; V. Williams</a:t>
            </a:r>
          </a:p>
        </p:txBody>
      </p:sp>
      <p:pic>
        <p:nvPicPr>
          <p:cNvPr id="20" name="Picture 19">
            <a:extLst>
              <a:ext uri="{FF2B5EF4-FFF2-40B4-BE49-F238E27FC236}">
                <a16:creationId xmlns:a16="http://schemas.microsoft.com/office/drawing/2014/main" id="{F0B28576-B1E7-64A1-F04F-5FD69A1F753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15579" t="-103" r="16858" b="103"/>
          <a:stretch/>
        </p:blipFill>
        <p:spPr>
          <a:xfrm>
            <a:off x="20" y="10"/>
            <a:ext cx="4633452" cy="6857990"/>
          </a:xfrm>
          <a:prstGeom prst="rect">
            <a:avLst/>
          </a:prstGeom>
        </p:spPr>
      </p:pic>
    </p:spTree>
    <p:extLst>
      <p:ext uri="{BB962C8B-B14F-4D97-AF65-F5344CB8AC3E}">
        <p14:creationId xmlns:p14="http://schemas.microsoft.com/office/powerpoint/2010/main" val="148516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461D38-D619-67CA-0868-7CE6F7531F2E}"/>
              </a:ext>
            </a:extLst>
          </p:cNvPr>
          <p:cNvSpPr>
            <a:spLocks noGrp="1"/>
          </p:cNvSpPr>
          <p:nvPr>
            <p:ph type="title"/>
          </p:nvPr>
        </p:nvSpPr>
        <p:spPr>
          <a:xfrm>
            <a:off x="455614" y="500752"/>
            <a:ext cx="5105398" cy="1251848"/>
          </a:xfrm>
        </p:spPr>
        <p:txBody>
          <a:bodyPr anchor="ctr" anchorCtr="0"/>
          <a:lstStyle/>
          <a:p>
            <a:r>
              <a:rPr lang="en-US" sz="2800"/>
              <a:t>Intersectionality as a Prism on Trauma</a:t>
            </a:r>
          </a:p>
        </p:txBody>
      </p:sp>
      <p:pic>
        <p:nvPicPr>
          <p:cNvPr id="10" name="Content Placeholder 9" descr="Chart, bubble chart&#10;&#10;Description automatically generated">
            <a:extLst>
              <a:ext uri="{FF2B5EF4-FFF2-40B4-BE49-F238E27FC236}">
                <a16:creationId xmlns:a16="http://schemas.microsoft.com/office/drawing/2014/main" id="{08BC5BA1-FBC0-EE29-A734-55CAB1CD0B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5812" y="500752"/>
            <a:ext cx="5867400" cy="5856495"/>
          </a:xfrm>
        </p:spPr>
      </p:pic>
      <p:sp>
        <p:nvSpPr>
          <p:cNvPr id="8" name="Text Placeholder 7">
            <a:extLst>
              <a:ext uri="{FF2B5EF4-FFF2-40B4-BE49-F238E27FC236}">
                <a16:creationId xmlns:a16="http://schemas.microsoft.com/office/drawing/2014/main" id="{F3EB78A4-B0A4-3B69-3C63-8B2DE9F905A8}"/>
              </a:ext>
            </a:extLst>
          </p:cNvPr>
          <p:cNvSpPr>
            <a:spLocks noGrp="1"/>
          </p:cNvSpPr>
          <p:nvPr>
            <p:ph type="body" sz="half" idx="2"/>
          </p:nvPr>
        </p:nvSpPr>
        <p:spPr>
          <a:xfrm>
            <a:off x="455613" y="1752600"/>
            <a:ext cx="5105398" cy="4604647"/>
          </a:xfrm>
        </p:spPr>
        <p:txBody>
          <a:bodyPr anchor="ctr" anchorCtr="0"/>
          <a:lstStyle/>
          <a:p>
            <a:pPr marL="285750" indent="-285750">
              <a:buFont typeface="Wingdings" panose="05000000000000000000" pitchFamily="2" charset="2"/>
              <a:buChar char="Ø"/>
            </a:pPr>
            <a:r>
              <a:rPr lang="en-US"/>
              <a:t>Intersectionality is a tool that allows us to think about adversity in a broad context and emphasizes individuals’ experiences to understand the complexity of how individuals experience privilege, power and oppression. </a:t>
            </a:r>
          </a:p>
          <a:p>
            <a:pPr marL="285750" indent="-285750">
              <a:buFont typeface="Wingdings" panose="05000000000000000000" pitchFamily="2" charset="2"/>
              <a:buChar char="Ø"/>
            </a:pPr>
            <a:r>
              <a:rPr lang="en-US"/>
              <a:t>Intersectionality is a prism that when illuminated exposes the full array of spectral colors that constitute the quintessential components of an individual’s unique identity from their perspective and all the shades in between.</a:t>
            </a:r>
          </a:p>
          <a:p>
            <a:pPr marL="285750" indent="-285750">
              <a:buFont typeface="Wingdings" panose="05000000000000000000" pitchFamily="2" charset="2"/>
              <a:buChar char="Ø"/>
            </a:pPr>
            <a:r>
              <a:rPr lang="en-US"/>
              <a:t>It is in the meeting of one’s experience of identity (safety and stability in self and their environment) and how this is acted upon by outside influences (power, privilege and oppression) that traumatic experiences can be seen most clearly.</a:t>
            </a:r>
          </a:p>
          <a:p>
            <a:pPr marL="285750" indent="-285750">
              <a:buFont typeface="Wingdings" panose="05000000000000000000" pitchFamily="2" charset="2"/>
              <a:buChar char="Ø"/>
            </a:pPr>
            <a:r>
              <a:rPr lang="en-US"/>
              <a:t>Trauma is unique and powerful in that it may reshape one’s understanding of their own identity and how one chooses to adapt and respond when acted upon.</a:t>
            </a:r>
          </a:p>
        </p:txBody>
      </p:sp>
      <p:sp>
        <p:nvSpPr>
          <p:cNvPr id="2" name="Footer Placeholder 1">
            <a:extLst>
              <a:ext uri="{FF2B5EF4-FFF2-40B4-BE49-F238E27FC236}">
                <a16:creationId xmlns:a16="http://schemas.microsoft.com/office/drawing/2014/main" id="{EBC075DF-7B01-C328-591B-FA6113E23FBB}"/>
              </a:ext>
            </a:extLst>
          </p:cNvPr>
          <p:cNvSpPr>
            <a:spLocks noGrp="1"/>
          </p:cNvSpPr>
          <p:nvPr>
            <p:ph type="ftr" sz="quarter" idx="11"/>
          </p:nvPr>
        </p:nvSpPr>
        <p:spPr>
          <a:xfrm>
            <a:off x="1078414" y="6335982"/>
            <a:ext cx="3859795" cy="304722"/>
          </a:xfrm>
        </p:spPr>
        <p:txBody>
          <a:bodyPr/>
          <a:lstStyle/>
          <a:p>
            <a:pPr algn="ctr"/>
            <a:r>
              <a:rPr lang="en-US"/>
              <a:t>© 2023 A. Mustafa &amp; V. Williams</a:t>
            </a:r>
          </a:p>
        </p:txBody>
      </p:sp>
    </p:spTree>
    <p:extLst>
      <p:ext uri="{BB962C8B-B14F-4D97-AF65-F5344CB8AC3E}">
        <p14:creationId xmlns:p14="http://schemas.microsoft.com/office/powerpoint/2010/main" val="30940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87DD4DB2-693D-012A-01E7-77010D78688C}"/>
              </a:ext>
            </a:extLst>
          </p:cNvPr>
          <p:cNvSpPr>
            <a:spLocks noGrp="1"/>
          </p:cNvSpPr>
          <p:nvPr>
            <p:ph type="title"/>
          </p:nvPr>
        </p:nvSpPr>
        <p:spPr>
          <a:xfrm>
            <a:off x="455614" y="500752"/>
            <a:ext cx="5105398" cy="947048"/>
          </a:xfrm>
        </p:spPr>
        <p:txBody>
          <a:bodyPr anchor="ctr" anchorCtr="0"/>
          <a:lstStyle/>
          <a:p>
            <a:r>
              <a:rPr lang="en-US" sz="2800"/>
              <a:t>Trauma in the Dynamics of Power and Privilege</a:t>
            </a:r>
          </a:p>
        </p:txBody>
      </p:sp>
      <p:pic>
        <p:nvPicPr>
          <p:cNvPr id="6" name="Content Placeholder 5">
            <a:extLst>
              <a:ext uri="{FF2B5EF4-FFF2-40B4-BE49-F238E27FC236}">
                <a16:creationId xmlns:a16="http://schemas.microsoft.com/office/drawing/2014/main" id="{8B3D0437-20F6-27EA-F755-2E203859B4AA}"/>
              </a:ext>
            </a:extLst>
          </p:cNvPr>
          <p:cNvPicPr>
            <a:picLocks noGrp="1" noChangeAspect="1"/>
          </p:cNvPicPr>
          <p:nvPr>
            <p:ph idx="1"/>
          </p:nvPr>
        </p:nvPicPr>
        <p:blipFill>
          <a:blip r:embed="rId2"/>
          <a:stretch>
            <a:fillRect/>
          </a:stretch>
        </p:blipFill>
        <p:spPr>
          <a:xfrm>
            <a:off x="5953166" y="500751"/>
            <a:ext cx="5862595" cy="5856495"/>
          </a:xfrm>
          <a:prstGeom prst="rect">
            <a:avLst/>
          </a:prstGeom>
        </p:spPr>
      </p:pic>
      <p:sp>
        <p:nvSpPr>
          <p:cNvPr id="8" name="Text Placeholder 7">
            <a:extLst>
              <a:ext uri="{FF2B5EF4-FFF2-40B4-BE49-F238E27FC236}">
                <a16:creationId xmlns:a16="http://schemas.microsoft.com/office/drawing/2014/main" id="{C508FD01-991E-6949-C2A3-2D56D3E311F5}"/>
              </a:ext>
            </a:extLst>
          </p:cNvPr>
          <p:cNvSpPr>
            <a:spLocks noGrp="1"/>
          </p:cNvSpPr>
          <p:nvPr>
            <p:ph type="body" sz="half" idx="2"/>
          </p:nvPr>
        </p:nvSpPr>
        <p:spPr>
          <a:xfrm>
            <a:off x="455613" y="1447800"/>
            <a:ext cx="5105398" cy="4909447"/>
          </a:xfrm>
        </p:spPr>
        <p:txBody>
          <a:bodyPr anchor="ctr" anchorCtr="0">
            <a:normAutofit lnSpcReduction="10000"/>
          </a:bodyPr>
          <a:lstStyle/>
          <a:p>
            <a:pPr marL="285750" indent="-285750">
              <a:buFont typeface="Wingdings" panose="05000000000000000000" pitchFamily="2" charset="2"/>
              <a:buChar char="Ø"/>
            </a:pPr>
            <a:r>
              <a:rPr lang="en-US"/>
              <a:t>Power is the ability to make decisions that impact others (e.g., who will access resources) and the capacity to direct or influence the behavior of others, oneself and/or the course of events.</a:t>
            </a:r>
          </a:p>
          <a:p>
            <a:pPr marL="285750" indent="-285750">
              <a:buFont typeface="Wingdings" panose="05000000000000000000" pitchFamily="2" charset="2"/>
              <a:buChar char="Ø"/>
            </a:pPr>
            <a:r>
              <a:rPr lang="en-US"/>
              <a:t>Privilege is an entitlement or an indemnity from liability or obligation given as a special benefit or advantage to a particular population(s) based on perceived social constructs </a:t>
            </a:r>
            <a:r>
              <a:rPr lang="en-US" sz="1400"/>
              <a:t>(e.g., race, socio-economic class, level of education, ethnicity, nationality, orientation, ability, etc.)</a:t>
            </a:r>
            <a:r>
              <a:rPr lang="en-US"/>
              <a:t>.</a:t>
            </a:r>
          </a:p>
          <a:p>
            <a:pPr marL="285750" indent="-285750">
              <a:buFont typeface="Wingdings" panose="05000000000000000000" pitchFamily="2" charset="2"/>
              <a:buChar char="Ø"/>
            </a:pPr>
            <a:r>
              <a:rPr lang="en-US"/>
              <a:t>In this context a more dynamic view of how intersectionality affects traumatic experiences can be cultivated in that privilege and power are given to individuals based on a variety of perceived and real diversity factors.</a:t>
            </a:r>
          </a:p>
          <a:p>
            <a:pPr marL="285750" indent="-285750">
              <a:buFont typeface="Wingdings" panose="05000000000000000000" pitchFamily="2" charset="2"/>
              <a:buChar char="Ø"/>
            </a:pPr>
            <a:r>
              <a:rPr lang="en-US"/>
              <a:t>These benefits will vary from culture to culture, society to society, nation to nation, etc. based on the value systems from which most individuals operate.</a:t>
            </a:r>
          </a:p>
          <a:p>
            <a:pPr marL="285750" indent="-285750">
              <a:buFont typeface="Wingdings" panose="05000000000000000000" pitchFamily="2" charset="2"/>
              <a:buChar char="Ø"/>
            </a:pPr>
            <a:r>
              <a:rPr lang="en-US"/>
              <a:t>Trauma in the form of oppression occurs persistently for those whose intersectionality does not reflect the majority.</a:t>
            </a:r>
          </a:p>
        </p:txBody>
      </p:sp>
      <p:sp>
        <p:nvSpPr>
          <p:cNvPr id="2" name="Footer Placeholder 1">
            <a:extLst>
              <a:ext uri="{FF2B5EF4-FFF2-40B4-BE49-F238E27FC236}">
                <a16:creationId xmlns:a16="http://schemas.microsoft.com/office/drawing/2014/main" id="{B5B2A8B1-F4EE-CC9A-A28B-E73633DAA7E1}"/>
              </a:ext>
            </a:extLst>
          </p:cNvPr>
          <p:cNvSpPr>
            <a:spLocks noGrp="1"/>
          </p:cNvSpPr>
          <p:nvPr>
            <p:ph type="ftr" sz="quarter" idx="11"/>
          </p:nvPr>
        </p:nvSpPr>
        <p:spPr>
          <a:xfrm>
            <a:off x="1078414" y="6325348"/>
            <a:ext cx="3859795" cy="304722"/>
          </a:xfrm>
        </p:spPr>
        <p:txBody>
          <a:bodyPr/>
          <a:lstStyle/>
          <a:p>
            <a:pPr algn="ctr"/>
            <a:r>
              <a:rPr lang="en-US"/>
              <a:t>© 2023 A. Mustafa &amp; V. Williams</a:t>
            </a:r>
          </a:p>
        </p:txBody>
      </p:sp>
    </p:spTree>
    <p:extLst>
      <p:ext uri="{BB962C8B-B14F-4D97-AF65-F5344CB8AC3E}">
        <p14:creationId xmlns:p14="http://schemas.microsoft.com/office/powerpoint/2010/main" val="199034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A3925C-5400-5AB4-92EF-DB4E8563EFF9}"/>
              </a:ext>
            </a:extLst>
          </p:cNvPr>
          <p:cNvSpPr>
            <a:spLocks noGrp="1"/>
          </p:cNvSpPr>
          <p:nvPr>
            <p:ph type="title"/>
          </p:nvPr>
        </p:nvSpPr>
        <p:spPr>
          <a:xfrm>
            <a:off x="227013" y="152400"/>
            <a:ext cx="4952999" cy="881420"/>
          </a:xfrm>
        </p:spPr>
        <p:txBody>
          <a:bodyPr anchor="ctr" anchorCtr="0"/>
          <a:lstStyle/>
          <a:p>
            <a:r>
              <a:rPr lang="en-US" sz="4000"/>
              <a:t>Oppression</a:t>
            </a:r>
          </a:p>
        </p:txBody>
      </p:sp>
      <p:graphicFrame>
        <p:nvGraphicFramePr>
          <p:cNvPr id="10" name="Content Placeholder 9">
            <a:extLst>
              <a:ext uri="{FF2B5EF4-FFF2-40B4-BE49-F238E27FC236}">
                <a16:creationId xmlns:a16="http://schemas.microsoft.com/office/drawing/2014/main" id="{D92AC5C3-709E-33E2-FE48-3B6AC105E69A}"/>
              </a:ext>
            </a:extLst>
          </p:cNvPr>
          <p:cNvGraphicFramePr>
            <a:graphicFrameLocks noGrp="1"/>
          </p:cNvGraphicFramePr>
          <p:nvPr>
            <p:ph idx="1"/>
            <p:extLst>
              <p:ext uri="{D42A27DB-BD31-4B8C-83A1-F6EECF244321}">
                <p14:modId xmlns:p14="http://schemas.microsoft.com/office/powerpoint/2010/main" val="3341755189"/>
              </p:ext>
            </p:extLst>
          </p:nvPr>
        </p:nvGraphicFramePr>
        <p:xfrm>
          <a:off x="4875212" y="152400"/>
          <a:ext cx="7178674"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6C4F1D5E-24A8-66EB-1B4B-A1E6E0563936}"/>
              </a:ext>
            </a:extLst>
          </p:cNvPr>
          <p:cNvSpPr>
            <a:spLocks noGrp="1"/>
          </p:cNvSpPr>
          <p:nvPr>
            <p:ph type="body" sz="half" idx="2"/>
          </p:nvPr>
        </p:nvSpPr>
        <p:spPr>
          <a:xfrm>
            <a:off x="227013" y="1033820"/>
            <a:ext cx="4754560" cy="5367020"/>
          </a:xfrm>
        </p:spPr>
        <p:txBody>
          <a:bodyPr anchor="ctr" anchorCtr="0"/>
          <a:lstStyle/>
          <a:p>
            <a:pPr marL="285750" indent="-285750">
              <a:buFont typeface="Wingdings" panose="05000000000000000000" pitchFamily="2" charset="2"/>
              <a:buChar char="Ø"/>
            </a:pPr>
            <a:r>
              <a:rPr lang="en-US"/>
              <a:t>Oppression is the result of the use of privilege and power, wherein one person or group benefits at the expense of another.</a:t>
            </a:r>
          </a:p>
          <a:p>
            <a:pPr marL="285750" indent="-285750">
              <a:buFont typeface="Wingdings" panose="05000000000000000000" pitchFamily="2" charset="2"/>
              <a:buChar char="Ø"/>
            </a:pPr>
            <a:r>
              <a:rPr lang="en-US"/>
              <a:t>Oppression exists in various forms and across many levels. </a:t>
            </a:r>
          </a:p>
          <a:p>
            <a:pPr marL="285750" indent="-285750">
              <a:buFont typeface="Wingdings" panose="05000000000000000000" pitchFamily="2" charset="2"/>
              <a:buChar char="Ø"/>
            </a:pPr>
            <a:r>
              <a:rPr lang="en-US"/>
              <a:t>These different forms and levels of oppression interact and shape an individual’s sense of their own power, resilience, and well-being.</a:t>
            </a:r>
          </a:p>
          <a:p>
            <a:pPr marL="285750" indent="-285750">
              <a:buFont typeface="Wingdings" panose="05000000000000000000" pitchFamily="2" charset="2"/>
              <a:buChar char="Ø"/>
            </a:pPr>
            <a:r>
              <a:rPr lang="en-US"/>
              <a:t>Inequity in the distribution of and access to resources affects individuals’ physical, emotional, mental and/or spiritual well-being.</a:t>
            </a:r>
          </a:p>
          <a:p>
            <a:pPr marL="285750" indent="-285750">
              <a:buFont typeface="Wingdings" panose="05000000000000000000" pitchFamily="2" charset="2"/>
              <a:buChar char="Ø"/>
            </a:pPr>
            <a:r>
              <a:rPr lang="en-US"/>
              <a:t>The cumulative effects of trauma interact with other adverse life experiences, impacting the individual’s quality of life.</a:t>
            </a:r>
          </a:p>
          <a:p>
            <a:pPr marL="285750" indent="-285750">
              <a:buFont typeface="Wingdings" panose="05000000000000000000" pitchFamily="2" charset="2"/>
              <a:buChar char="Ø"/>
            </a:pPr>
            <a:r>
              <a:rPr lang="en-US"/>
              <a:t>Traumatic events by their very nature are oppressive by setting up a power differential wherein one force (e.g., an individual, a situation, a system, a force of nature, etc.) has power over the individual being acted upon, eliciting a sense of powerlessness and hopelessness.</a:t>
            </a:r>
            <a:r>
              <a:rPr lang="en-US" baseline="30000"/>
              <a:t>2</a:t>
            </a:r>
            <a:r>
              <a:rPr lang="en-US"/>
              <a:t> </a:t>
            </a:r>
          </a:p>
        </p:txBody>
      </p:sp>
      <p:sp>
        <p:nvSpPr>
          <p:cNvPr id="2" name="Footer Placeholder 1">
            <a:extLst>
              <a:ext uri="{FF2B5EF4-FFF2-40B4-BE49-F238E27FC236}">
                <a16:creationId xmlns:a16="http://schemas.microsoft.com/office/drawing/2014/main" id="{9704B9F3-CC64-AA0E-B18D-F1443642C3BE}"/>
              </a:ext>
            </a:extLst>
          </p:cNvPr>
          <p:cNvSpPr>
            <a:spLocks noGrp="1"/>
          </p:cNvSpPr>
          <p:nvPr>
            <p:ph type="ftr" sz="quarter" idx="11"/>
          </p:nvPr>
        </p:nvSpPr>
        <p:spPr>
          <a:xfrm>
            <a:off x="773614" y="6400840"/>
            <a:ext cx="3859795" cy="304722"/>
          </a:xfrm>
        </p:spPr>
        <p:txBody>
          <a:bodyPr/>
          <a:lstStyle/>
          <a:p>
            <a:pPr algn="ctr"/>
            <a:r>
              <a:rPr lang="en-US"/>
              <a:t>© 2023 A. Mustafa &amp; V. Williams</a:t>
            </a:r>
          </a:p>
        </p:txBody>
      </p:sp>
    </p:spTree>
    <p:extLst>
      <p:ext uri="{BB962C8B-B14F-4D97-AF65-F5344CB8AC3E}">
        <p14:creationId xmlns:p14="http://schemas.microsoft.com/office/powerpoint/2010/main" val="94020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760B0-E412-1B80-56A2-4C1799CE124C}"/>
              </a:ext>
            </a:extLst>
          </p:cNvPr>
          <p:cNvPicPr>
            <a:picLocks noChangeAspect="1"/>
          </p:cNvPicPr>
          <p:nvPr/>
        </p:nvPicPr>
        <p:blipFill rotWithShape="1">
          <a:blip r:embed="rId2"/>
          <a:srcRect l="-1" t="-156" r="-338"/>
          <a:stretch/>
        </p:blipFill>
        <p:spPr>
          <a:xfrm>
            <a:off x="773495" y="613994"/>
            <a:ext cx="10641833" cy="5630012"/>
          </a:xfrm>
          <a:prstGeom prst="rect">
            <a:avLst/>
          </a:prstGeom>
          <a:solidFill>
            <a:srgbClr val="FFFFFF">
              <a:shade val="85000"/>
            </a:srgbClr>
          </a:solidFill>
          <a:ln w="190500" cap="rnd">
            <a:solidFill>
              <a:schemeClr val="accent6">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Footer Placeholder 3">
            <a:extLst>
              <a:ext uri="{FF2B5EF4-FFF2-40B4-BE49-F238E27FC236}">
                <a16:creationId xmlns:a16="http://schemas.microsoft.com/office/drawing/2014/main" id="{F99E9385-082D-9700-7EAA-36F752E37446}"/>
              </a:ext>
            </a:extLst>
          </p:cNvPr>
          <p:cNvSpPr>
            <a:spLocks noGrp="1"/>
          </p:cNvSpPr>
          <p:nvPr>
            <p:ph type="ftr" sz="quarter" idx="11"/>
          </p:nvPr>
        </p:nvSpPr>
        <p:spPr>
          <a:xfrm>
            <a:off x="4418012" y="6414967"/>
            <a:ext cx="3858790" cy="304801"/>
          </a:xfrm>
        </p:spPr>
        <p:txBody>
          <a:bodyPr>
            <a:normAutofit/>
          </a:bodyPr>
          <a:lstStyle/>
          <a:p>
            <a:pPr algn="ctr">
              <a:spcAft>
                <a:spcPts val="600"/>
              </a:spcAft>
            </a:pPr>
            <a:r>
              <a:rPr lang="en-US" dirty="0">
                <a:solidFill>
                  <a:srgbClr val="FFFFFF"/>
                </a:solidFill>
              </a:rPr>
              <a:t>© 2023 A. Mustafa &amp; V. Williams</a:t>
            </a:r>
          </a:p>
        </p:txBody>
      </p:sp>
    </p:spTree>
    <p:extLst>
      <p:ext uri="{BB962C8B-B14F-4D97-AF65-F5344CB8AC3E}">
        <p14:creationId xmlns:p14="http://schemas.microsoft.com/office/powerpoint/2010/main" val="29573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Content Placeholder 7" descr="A picture containing text, plant&#10;&#10;Description automatically generated">
            <a:extLst>
              <a:ext uri="{FF2B5EF4-FFF2-40B4-BE49-F238E27FC236}">
                <a16:creationId xmlns:a16="http://schemas.microsoft.com/office/drawing/2014/main" id="{02DFB38E-4875-9F3E-9AAF-4E94215BB43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0126" y="640565"/>
            <a:ext cx="5569736" cy="5569736"/>
          </a:xfrm>
        </p:spPr>
      </p:pic>
      <p:pic>
        <p:nvPicPr>
          <p:cNvPr id="14" name="Content Placeholder 13" descr="Text&#10;&#10;Description automatically generated">
            <a:extLst>
              <a:ext uri="{FF2B5EF4-FFF2-40B4-BE49-F238E27FC236}">
                <a16:creationId xmlns:a16="http://schemas.microsoft.com/office/drawing/2014/main" id="{B54A7194-D111-B3E7-A405-180223C43E2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567" b="1567"/>
          <a:stretch/>
        </p:blipFill>
        <p:spPr>
          <a:xfrm>
            <a:off x="6288962" y="640566"/>
            <a:ext cx="5569737" cy="5569736"/>
          </a:xfrm>
        </p:spPr>
      </p:pic>
      <p:sp>
        <p:nvSpPr>
          <p:cNvPr id="4" name="Footer Placeholder 3">
            <a:extLst>
              <a:ext uri="{FF2B5EF4-FFF2-40B4-BE49-F238E27FC236}">
                <a16:creationId xmlns:a16="http://schemas.microsoft.com/office/drawing/2014/main" id="{EDA91DA6-5566-6ACF-F849-FADC51DC3475}"/>
              </a:ext>
            </a:extLst>
          </p:cNvPr>
          <p:cNvSpPr>
            <a:spLocks noGrp="1"/>
          </p:cNvSpPr>
          <p:nvPr>
            <p:ph type="ftr" sz="quarter" idx="11"/>
          </p:nvPr>
        </p:nvSpPr>
        <p:spPr>
          <a:xfrm>
            <a:off x="4164514" y="6400800"/>
            <a:ext cx="3859795" cy="304722"/>
          </a:xfrm>
        </p:spPr>
        <p:txBody>
          <a:bodyPr vert="horz" lIns="91440" tIns="45720" rIns="91440" bIns="45720" rtlCol="0">
            <a:normAutofit/>
          </a:bodyPr>
          <a:lstStyle/>
          <a:p>
            <a:pPr algn="ctr"/>
            <a:r>
              <a:rPr lang="en-US"/>
              <a:t>© 2023 A. Mustafa &amp; V. Williams</a:t>
            </a:r>
          </a:p>
        </p:txBody>
      </p:sp>
    </p:spTree>
    <p:extLst>
      <p:ext uri="{BB962C8B-B14F-4D97-AF65-F5344CB8AC3E}">
        <p14:creationId xmlns:p14="http://schemas.microsoft.com/office/powerpoint/2010/main" val="202214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4BCE57-DA08-56F1-4B3F-9CAAD376EADC}"/>
              </a:ext>
            </a:extLst>
          </p:cNvPr>
          <p:cNvSpPr>
            <a:spLocks noGrp="1"/>
          </p:cNvSpPr>
          <p:nvPr>
            <p:ph type="title"/>
          </p:nvPr>
        </p:nvSpPr>
        <p:spPr>
          <a:xfrm>
            <a:off x="645942" y="452718"/>
            <a:ext cx="11087269" cy="1400530"/>
          </a:xfrm>
        </p:spPr>
        <p:txBody>
          <a:bodyPr anchor="ctr" anchorCtr="0"/>
          <a:lstStyle/>
          <a:p>
            <a:pPr algn="ctr"/>
            <a:r>
              <a:rPr lang="en-US" sz="6000"/>
              <a:t>Culturally Responsive Care</a:t>
            </a:r>
          </a:p>
        </p:txBody>
      </p:sp>
      <p:sp>
        <p:nvSpPr>
          <p:cNvPr id="7" name="Content Placeholder 6">
            <a:extLst>
              <a:ext uri="{FF2B5EF4-FFF2-40B4-BE49-F238E27FC236}">
                <a16:creationId xmlns:a16="http://schemas.microsoft.com/office/drawing/2014/main" id="{51A226D9-92A5-F212-52A5-9727B45E674A}"/>
              </a:ext>
            </a:extLst>
          </p:cNvPr>
          <p:cNvSpPr>
            <a:spLocks noGrp="1"/>
          </p:cNvSpPr>
          <p:nvPr>
            <p:ph type="body" idx="1"/>
          </p:nvPr>
        </p:nvSpPr>
        <p:spPr>
          <a:xfrm>
            <a:off x="632782" y="1967023"/>
            <a:ext cx="10903750" cy="207157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nchorCtr="0"/>
          <a:lstStyle/>
          <a:p>
            <a:pPr marL="0" indent="0">
              <a:buNone/>
            </a:pPr>
            <a:r>
              <a:rPr lang="en-US" b="1" spc="50">
                <a:ln w="0"/>
                <a:solidFill>
                  <a:schemeClr val="accent3"/>
                </a:solidFill>
                <a:effectLst>
                  <a:innerShdw blurRad="63500" dist="50800" dir="13500000">
                    <a:srgbClr val="000000">
                      <a:alpha val="50000"/>
                    </a:srgbClr>
                  </a:innerShdw>
                </a:effectLst>
              </a:rPr>
              <a:t>Culturally responsive care is the intentional and consistent decision to see, respect, and celebrate the aspects that make each individual unique. It’s an acknowledgment of their intersectional existence in the world and how it shapes their experiences.</a:t>
            </a:r>
            <a:r>
              <a:rPr lang="en-US" b="1" spc="50" baseline="30000">
                <a:ln w="0"/>
                <a:solidFill>
                  <a:schemeClr val="accent3"/>
                </a:solidFill>
                <a:effectLst>
                  <a:innerShdw blurRad="63500" dist="50800" dir="13500000">
                    <a:srgbClr val="000000">
                      <a:alpha val="50000"/>
                    </a:srgbClr>
                  </a:innerShdw>
                </a:effectLst>
              </a:rPr>
              <a:t>2</a:t>
            </a:r>
          </a:p>
        </p:txBody>
      </p:sp>
      <p:sp>
        <p:nvSpPr>
          <p:cNvPr id="12" name="Text Placeholder 11">
            <a:extLst>
              <a:ext uri="{FF2B5EF4-FFF2-40B4-BE49-F238E27FC236}">
                <a16:creationId xmlns:a16="http://schemas.microsoft.com/office/drawing/2014/main" id="{A02F5063-546C-5691-ADB7-E73FD965470E}"/>
              </a:ext>
            </a:extLst>
          </p:cNvPr>
          <p:cNvSpPr>
            <a:spLocks noGrp="1"/>
          </p:cNvSpPr>
          <p:nvPr>
            <p:ph type="body" sz="half" idx="15"/>
          </p:nvPr>
        </p:nvSpPr>
        <p:spPr>
          <a:xfrm>
            <a:off x="8151813" y="4337419"/>
            <a:ext cx="3384720" cy="19558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ormAutofit fontScale="92500" lnSpcReduction="10000"/>
          </a:bodyPr>
          <a:lstStyle/>
          <a:p>
            <a:pPr algn="ctr"/>
            <a:r>
              <a:rPr lang="en-US" sz="1800"/>
              <a:t>Actively engage in anti-oppressive practices, which consider power imbalances to foster an environment that is free from racism, oppression, and other forms of harmful dynamics.</a:t>
            </a:r>
            <a:r>
              <a:rPr lang="en-US" sz="1800" baseline="30000"/>
              <a:t>3</a:t>
            </a:r>
            <a:endParaRPr lang="en-US" sz="1800"/>
          </a:p>
        </p:txBody>
      </p:sp>
      <p:sp>
        <p:nvSpPr>
          <p:cNvPr id="10" name="Text Placeholder 9">
            <a:extLst>
              <a:ext uri="{FF2B5EF4-FFF2-40B4-BE49-F238E27FC236}">
                <a16:creationId xmlns:a16="http://schemas.microsoft.com/office/drawing/2014/main" id="{96A8F78B-A253-2BA0-44E9-641231C69C4D}"/>
              </a:ext>
            </a:extLst>
          </p:cNvPr>
          <p:cNvSpPr>
            <a:spLocks noGrp="1"/>
          </p:cNvSpPr>
          <p:nvPr>
            <p:ph type="body" sz="quarter" idx="3"/>
          </p:nvPr>
        </p:nvSpPr>
        <p:spPr>
          <a:xfrm>
            <a:off x="652292" y="4300538"/>
            <a:ext cx="3384720" cy="1955799"/>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ormAutofit fontScale="92500" lnSpcReduction="10000"/>
          </a:bodyPr>
          <a:lstStyle/>
          <a:p>
            <a:pPr algn="ctr"/>
            <a:r>
              <a:rPr lang="en-US" sz="1800">
                <a:solidFill>
                  <a:schemeClr val="tx1"/>
                </a:solidFill>
              </a:rPr>
              <a:t>Intentionally consider, without judgment, and engage in pertinent conversations about all aspects of an individual’s experience of life and how it has shaped the person.</a:t>
            </a:r>
            <a:r>
              <a:rPr lang="en-US" sz="1800" baseline="30000">
                <a:solidFill>
                  <a:schemeClr val="tx1"/>
                </a:solidFill>
              </a:rPr>
              <a:t>3</a:t>
            </a:r>
          </a:p>
        </p:txBody>
      </p:sp>
      <p:sp>
        <p:nvSpPr>
          <p:cNvPr id="11" name="Text Placeholder 10">
            <a:extLst>
              <a:ext uri="{FF2B5EF4-FFF2-40B4-BE49-F238E27FC236}">
                <a16:creationId xmlns:a16="http://schemas.microsoft.com/office/drawing/2014/main" id="{8E90F7EF-0406-4FF7-0880-3246BA36214E}"/>
              </a:ext>
            </a:extLst>
          </p:cNvPr>
          <p:cNvSpPr>
            <a:spLocks noGrp="1"/>
          </p:cNvSpPr>
          <p:nvPr>
            <p:ph type="body" sz="quarter" idx="13"/>
          </p:nvPr>
        </p:nvSpPr>
        <p:spPr>
          <a:xfrm>
            <a:off x="4402052" y="4305523"/>
            <a:ext cx="3384720" cy="1955800"/>
          </a:xfrm>
          <a:prstGeom prst="roundRect">
            <a:avLst/>
          </a:pr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ormAutofit fontScale="92500" lnSpcReduction="10000"/>
          </a:bodyPr>
          <a:lstStyle/>
          <a:p>
            <a:pPr algn="ctr"/>
            <a:r>
              <a:rPr lang="en-US" sz="1800">
                <a:solidFill>
                  <a:schemeClr val="tx1"/>
                </a:solidFill>
              </a:rPr>
              <a:t>Have strong cross-cultural interpersonal skills</a:t>
            </a:r>
            <a:r>
              <a:rPr lang="en-US" sz="1800" baseline="30000">
                <a:solidFill>
                  <a:schemeClr val="tx1"/>
                </a:solidFill>
              </a:rPr>
              <a:t>3</a:t>
            </a:r>
            <a:r>
              <a:rPr lang="en-US" sz="1800">
                <a:solidFill>
                  <a:schemeClr val="tx1"/>
                </a:solidFill>
              </a:rPr>
              <a:t>, be self-aware, be self-reflective, actively consider one’s own biases, privilege and power, be open, flexible, curious and willing to grow</a:t>
            </a:r>
          </a:p>
        </p:txBody>
      </p:sp>
      <p:sp>
        <p:nvSpPr>
          <p:cNvPr id="2" name="Footer Placeholder 1">
            <a:extLst>
              <a:ext uri="{FF2B5EF4-FFF2-40B4-BE49-F238E27FC236}">
                <a16:creationId xmlns:a16="http://schemas.microsoft.com/office/drawing/2014/main" id="{2ADB5F31-320C-4EC5-CFC3-FF866A262F89}"/>
              </a:ext>
            </a:extLst>
          </p:cNvPr>
          <p:cNvSpPr>
            <a:spLocks noGrp="1"/>
          </p:cNvSpPr>
          <p:nvPr>
            <p:ph type="ftr" sz="quarter" idx="11"/>
          </p:nvPr>
        </p:nvSpPr>
        <p:spPr>
          <a:xfrm>
            <a:off x="4154759" y="6375885"/>
            <a:ext cx="3859795" cy="304722"/>
          </a:xfrm>
        </p:spPr>
        <p:txBody>
          <a:bodyPr/>
          <a:lstStyle/>
          <a:p>
            <a:pPr algn="ctr"/>
            <a:r>
              <a:rPr lang="en-US"/>
              <a:t>© 2023 A. Mustafa &amp; V. Williams</a:t>
            </a:r>
          </a:p>
        </p:txBody>
      </p:sp>
    </p:spTree>
    <p:extLst>
      <p:ext uri="{BB962C8B-B14F-4D97-AF65-F5344CB8AC3E}">
        <p14:creationId xmlns:p14="http://schemas.microsoft.com/office/powerpoint/2010/main" val="218904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build="p" animBg="1"/>
      <p:bldP spid="10" grpId="0" build="p" animBg="1"/>
      <p:bldP spid="11"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E9D1-E89A-B83A-777A-2A706D5BDEC7}"/>
              </a:ext>
            </a:extLst>
          </p:cNvPr>
          <p:cNvSpPr>
            <a:spLocks noGrp="1"/>
          </p:cNvSpPr>
          <p:nvPr>
            <p:ph type="title"/>
          </p:nvPr>
        </p:nvSpPr>
        <p:spPr>
          <a:xfrm>
            <a:off x="550774" y="135899"/>
            <a:ext cx="11087269" cy="842682"/>
          </a:xfrm>
        </p:spPr>
        <p:txBody>
          <a:bodyPr/>
          <a:lstStyle/>
          <a:p>
            <a:pPr algn="ctr"/>
            <a:r>
              <a:rPr lang="en-US"/>
              <a:t>Facilitator Introductions</a:t>
            </a:r>
          </a:p>
        </p:txBody>
      </p:sp>
      <p:graphicFrame>
        <p:nvGraphicFramePr>
          <p:cNvPr id="9" name="Content Placeholder 8">
            <a:extLst>
              <a:ext uri="{FF2B5EF4-FFF2-40B4-BE49-F238E27FC236}">
                <a16:creationId xmlns:a16="http://schemas.microsoft.com/office/drawing/2014/main" id="{9FD6EB07-742B-5DC2-6580-797487DD2211}"/>
              </a:ext>
            </a:extLst>
          </p:cNvPr>
          <p:cNvGraphicFramePr>
            <a:graphicFrameLocks noGrp="1"/>
          </p:cNvGraphicFramePr>
          <p:nvPr>
            <p:ph sz="half" idx="2"/>
            <p:extLst>
              <p:ext uri="{D42A27DB-BD31-4B8C-83A1-F6EECF244321}">
                <p14:modId xmlns:p14="http://schemas.microsoft.com/office/powerpoint/2010/main" val="4135095997"/>
              </p:ext>
            </p:extLst>
          </p:nvPr>
        </p:nvGraphicFramePr>
        <p:xfrm>
          <a:off x="150809" y="1096507"/>
          <a:ext cx="11887200" cy="527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62C66E4-4E0A-266B-E8FA-13B208FD7CD9}"/>
              </a:ext>
            </a:extLst>
          </p:cNvPr>
          <p:cNvSpPr>
            <a:spLocks noGrp="1"/>
          </p:cNvSpPr>
          <p:nvPr>
            <p:ph type="ftr" sz="quarter" idx="11"/>
          </p:nvPr>
        </p:nvSpPr>
        <p:spPr>
          <a:xfrm>
            <a:off x="4164512" y="6513265"/>
            <a:ext cx="3859795" cy="304722"/>
          </a:xfrm>
        </p:spPr>
        <p:txBody>
          <a:bodyPr/>
          <a:lstStyle/>
          <a:p>
            <a:pPr algn="ctr"/>
            <a:r>
              <a:rPr lang="en-US"/>
              <a:t>© 2023 A. Mustafa &amp; V. Williams</a:t>
            </a:r>
          </a:p>
        </p:txBody>
      </p:sp>
      <p:sp>
        <p:nvSpPr>
          <p:cNvPr id="3" name="Content Placeholder 5">
            <a:extLst>
              <a:ext uri="{FF2B5EF4-FFF2-40B4-BE49-F238E27FC236}">
                <a16:creationId xmlns:a16="http://schemas.microsoft.com/office/drawing/2014/main" id="{50075CBF-6718-0F9A-D5D4-58E0B418CD17}"/>
              </a:ext>
            </a:extLst>
          </p:cNvPr>
          <p:cNvSpPr txBox="1">
            <a:spLocks/>
          </p:cNvSpPr>
          <p:nvPr/>
        </p:nvSpPr>
        <p:spPr>
          <a:xfrm>
            <a:off x="6281906" y="2055436"/>
            <a:ext cx="4768797" cy="4339710"/>
          </a:xfrm>
          <a:prstGeom prst="rect">
            <a:avLst/>
          </a:prstGeom>
        </p:spPr>
        <p:txBody>
          <a:bodyPr vert="horz" lIns="91440" tIns="45720" rIns="91440" bIns="45720" rtlCol="0">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b="0" i="0" kern="1200">
                <a:solidFill>
                  <a:schemeClr val="tx1"/>
                </a:solidFill>
                <a:latin typeface="+mj-lt"/>
                <a:ea typeface="+mj-ea"/>
                <a:cs typeface="+mj-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Tree>
    <p:extLst>
      <p:ext uri="{BB962C8B-B14F-4D97-AF65-F5344CB8AC3E}">
        <p14:creationId xmlns:p14="http://schemas.microsoft.com/office/powerpoint/2010/main" val="417337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6149E4-3DEE-7D54-2A4B-C2C65836D01C}"/>
              </a:ext>
            </a:extLst>
          </p:cNvPr>
          <p:cNvSpPr>
            <a:spLocks noGrp="1"/>
          </p:cNvSpPr>
          <p:nvPr>
            <p:ph type="title"/>
          </p:nvPr>
        </p:nvSpPr>
        <p:spPr>
          <a:xfrm>
            <a:off x="626976" y="457200"/>
            <a:ext cx="10934869" cy="1066800"/>
          </a:xfrm>
        </p:spPr>
        <p:txBody>
          <a:bodyPr anchor="ctr" anchorCtr="0">
            <a:normAutofit fontScale="90000"/>
          </a:bodyPr>
          <a:lstStyle/>
          <a:p>
            <a:pPr algn="ctr"/>
            <a:r>
              <a:rPr lang="en-US" dirty="0">
                <a:ln w="0"/>
                <a:solidFill>
                  <a:schemeClr val="tx1"/>
                </a:solidFill>
                <a:effectLst>
                  <a:outerShdw blurRad="38100" dist="19050" dir="2700000" algn="tl" rotWithShape="0">
                    <a:schemeClr val="dk1">
                      <a:alpha val="40000"/>
                    </a:schemeClr>
                  </a:outerShdw>
                </a:effectLst>
              </a:rPr>
              <a:t>Culturally Informed Components of Being Culturally Responsive</a:t>
            </a:r>
          </a:p>
        </p:txBody>
      </p:sp>
      <p:graphicFrame>
        <p:nvGraphicFramePr>
          <p:cNvPr id="8" name="Content Placeholder 7">
            <a:extLst>
              <a:ext uri="{FF2B5EF4-FFF2-40B4-BE49-F238E27FC236}">
                <a16:creationId xmlns:a16="http://schemas.microsoft.com/office/drawing/2014/main" id="{536715D3-83FA-6477-69B3-E3A28150DE27}"/>
              </a:ext>
            </a:extLst>
          </p:cNvPr>
          <p:cNvGraphicFramePr>
            <a:graphicFrameLocks noGrp="1"/>
          </p:cNvGraphicFramePr>
          <p:nvPr>
            <p:ph idx="1"/>
          </p:nvPr>
        </p:nvGraphicFramePr>
        <p:xfrm>
          <a:off x="626977" y="1524000"/>
          <a:ext cx="10934870" cy="4970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81D2A02-F43A-7BD5-617C-CE7E9364165E}"/>
              </a:ext>
            </a:extLst>
          </p:cNvPr>
          <p:cNvSpPr>
            <a:spLocks noGrp="1"/>
          </p:cNvSpPr>
          <p:nvPr>
            <p:ph type="ftr" sz="quarter" idx="11"/>
          </p:nvPr>
        </p:nvSpPr>
        <p:spPr>
          <a:xfrm>
            <a:off x="4164512" y="6342473"/>
            <a:ext cx="3859795" cy="304722"/>
          </a:xfrm>
        </p:spPr>
        <p:txBody>
          <a:bodyPr/>
          <a:lstStyle/>
          <a:p>
            <a:pPr algn="ctr"/>
            <a:r>
              <a:rPr lang="en-US" dirty="0"/>
              <a:t>© 2023 A. Mustafa &amp; V. Williams</a:t>
            </a:r>
          </a:p>
        </p:txBody>
      </p:sp>
    </p:spTree>
    <p:extLst>
      <p:ext uri="{BB962C8B-B14F-4D97-AF65-F5344CB8AC3E}">
        <p14:creationId xmlns:p14="http://schemas.microsoft.com/office/powerpoint/2010/main" val="33020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93FC3-E030-54B3-CB1E-1F3EB73C2EC5}"/>
              </a:ext>
            </a:extLst>
          </p:cNvPr>
          <p:cNvSpPr>
            <a:spLocks noGrp="1"/>
          </p:cNvSpPr>
          <p:nvPr>
            <p:ph type="title"/>
          </p:nvPr>
        </p:nvSpPr>
        <p:spPr>
          <a:xfrm>
            <a:off x="281191" y="669851"/>
            <a:ext cx="4975021" cy="1082749"/>
          </a:xfrm>
        </p:spPr>
        <p:txBody>
          <a:bodyPr anchor="ctr" anchorCtr="0"/>
          <a:lstStyle/>
          <a:p>
            <a:pPr algn="ctr"/>
            <a:r>
              <a:rPr lang="en-US" sz="3200" b="1"/>
              <a:t>Putting it all together:</a:t>
            </a:r>
            <a:br>
              <a:rPr lang="en-US" sz="3200" b="1"/>
            </a:br>
            <a:r>
              <a:rPr lang="en-US" sz="3200" b="1"/>
              <a:t>Cultural Responsiveness</a:t>
            </a:r>
          </a:p>
        </p:txBody>
      </p:sp>
      <p:pic>
        <p:nvPicPr>
          <p:cNvPr id="7" name="Content Placeholder 6" descr="Woman covered in paint">
            <a:extLst>
              <a:ext uri="{FF2B5EF4-FFF2-40B4-BE49-F238E27FC236}">
                <a16:creationId xmlns:a16="http://schemas.microsoft.com/office/drawing/2014/main" id="{837A68F0-6A85-FA92-DC04-641455A769A9}"/>
              </a:ext>
            </a:extLst>
          </p:cNvPr>
          <p:cNvPicPr>
            <a:picLocks noGrp="1" noChangeAspect="1"/>
          </p:cNvPicPr>
          <p:nvPr>
            <p:ph idx="1"/>
          </p:nvPr>
        </p:nvPicPr>
        <p:blipFill rotWithShape="1">
          <a:blip r:embed="rId2" cstate="print">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736" t="611" r="11980" b="-611"/>
          <a:stretch/>
        </p:blipFill>
        <p:spPr>
          <a:xfrm>
            <a:off x="5561012" y="655743"/>
            <a:ext cx="6346622" cy="5546513"/>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69EFCB71-7228-A911-5A58-C816D3FF5AA6}"/>
              </a:ext>
            </a:extLst>
          </p:cNvPr>
          <p:cNvSpPr>
            <a:spLocks noGrp="1"/>
          </p:cNvSpPr>
          <p:nvPr>
            <p:ph type="body" sz="half" idx="2"/>
          </p:nvPr>
        </p:nvSpPr>
        <p:spPr>
          <a:xfrm>
            <a:off x="281192" y="1905000"/>
            <a:ext cx="4975020" cy="4283149"/>
          </a:xfrm>
        </p:spPr>
        <p:txBody>
          <a:bodyPr>
            <a:normAutofit lnSpcReduction="10000"/>
          </a:bodyPr>
          <a:lstStyle/>
          <a:p>
            <a:pPr marL="285750" indent="-285750">
              <a:buFont typeface="Arial" panose="020B0604020202020204" pitchFamily="34" charset="0"/>
              <a:buChar char="•"/>
            </a:pPr>
            <a:r>
              <a:rPr lang="en-US" sz="1800"/>
              <a:t>Being culturally responsive necessitates having the ability to understand cultural differences, recognize potential biases, and look beyond differences to work productively with children, families, and communities whose cultural contexts are different from one’s own.</a:t>
            </a:r>
            <a:r>
              <a:rPr lang="en-US" sz="1800" baseline="30000"/>
              <a:t>4</a:t>
            </a:r>
          </a:p>
          <a:p>
            <a:pPr marL="285750" indent="-285750">
              <a:buFont typeface="Arial" panose="020B0604020202020204" pitchFamily="34" charset="0"/>
              <a:buChar char="•"/>
            </a:pPr>
            <a:r>
              <a:rPr lang="en-US" sz="1800"/>
              <a:t>Cultural responsiveness enables individuals and organizations to respond respectfully and effectively to people of all cultures, languages, socio-economic backgrounds, races, ethnicities, abilities, religions, genders, sexual orientations, and other diversity factors in a manner that recognizes, affirms, and values their worth.</a:t>
            </a:r>
            <a:r>
              <a:rPr lang="en-US" sz="1800" baseline="30000"/>
              <a:t>4</a:t>
            </a:r>
            <a:endParaRPr lang="en-US" sz="1800"/>
          </a:p>
        </p:txBody>
      </p:sp>
      <p:sp>
        <p:nvSpPr>
          <p:cNvPr id="2" name="Footer Placeholder 1">
            <a:extLst>
              <a:ext uri="{FF2B5EF4-FFF2-40B4-BE49-F238E27FC236}">
                <a16:creationId xmlns:a16="http://schemas.microsoft.com/office/drawing/2014/main" id="{E749520B-D0AD-8B9A-12F8-6E265B8E5B35}"/>
              </a:ext>
            </a:extLst>
          </p:cNvPr>
          <p:cNvSpPr>
            <a:spLocks noGrp="1"/>
          </p:cNvSpPr>
          <p:nvPr>
            <p:ph type="ftr" sz="quarter" idx="11"/>
          </p:nvPr>
        </p:nvSpPr>
        <p:spPr>
          <a:xfrm>
            <a:off x="838803" y="6340549"/>
            <a:ext cx="3859795" cy="304722"/>
          </a:xfrm>
        </p:spPr>
        <p:txBody>
          <a:bodyPr/>
          <a:lstStyle/>
          <a:p>
            <a:pPr algn="ctr"/>
            <a:r>
              <a:rPr lang="en-US"/>
              <a:t>© 2023 A. Mustafa &amp; V. Williams</a:t>
            </a:r>
          </a:p>
        </p:txBody>
      </p:sp>
    </p:spTree>
    <p:extLst>
      <p:ext uri="{BB962C8B-B14F-4D97-AF65-F5344CB8AC3E}">
        <p14:creationId xmlns:p14="http://schemas.microsoft.com/office/powerpoint/2010/main" val="5279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87BEC-B97D-4CA2-14B7-33C91C62C998}"/>
              </a:ext>
            </a:extLst>
          </p:cNvPr>
          <p:cNvSpPr>
            <a:spLocks noGrp="1"/>
          </p:cNvSpPr>
          <p:nvPr>
            <p:ph type="title"/>
          </p:nvPr>
        </p:nvSpPr>
        <p:spPr>
          <a:xfrm>
            <a:off x="646110" y="452718"/>
            <a:ext cx="10896599" cy="1400530"/>
          </a:xfrm>
        </p:spPr>
        <p:txBody>
          <a:bodyPr anchor="ctr" anchorCtr="0"/>
          <a:lstStyle/>
          <a:p>
            <a:pPr algn="ctr"/>
            <a:r>
              <a:rPr lang="en-US" sz="3600">
                <a:solidFill>
                  <a:schemeClr val="tx1"/>
                </a:solidFill>
              </a:rPr>
              <a:t>COPE for</a:t>
            </a:r>
            <a:br>
              <a:rPr lang="en-US" sz="3600">
                <a:solidFill>
                  <a:schemeClr val="tx1"/>
                </a:solidFill>
              </a:rPr>
            </a:br>
            <a:r>
              <a:rPr lang="en-US" sz="3600">
                <a:solidFill>
                  <a:schemeClr val="tx1"/>
                </a:solidFill>
              </a:rPr>
              <a:t>Being Trauma-Informed &amp; Culturally Responsive</a:t>
            </a:r>
          </a:p>
        </p:txBody>
      </p:sp>
      <p:graphicFrame>
        <p:nvGraphicFramePr>
          <p:cNvPr id="8" name="Content Placeholder 7">
            <a:extLst>
              <a:ext uri="{FF2B5EF4-FFF2-40B4-BE49-F238E27FC236}">
                <a16:creationId xmlns:a16="http://schemas.microsoft.com/office/drawing/2014/main" id="{0D3C1B11-FC92-4813-1593-7B127D35F734}"/>
              </a:ext>
            </a:extLst>
          </p:cNvPr>
          <p:cNvGraphicFramePr>
            <a:graphicFrameLocks noGrp="1"/>
          </p:cNvGraphicFramePr>
          <p:nvPr>
            <p:ph idx="1"/>
            <p:extLst>
              <p:ext uri="{D42A27DB-BD31-4B8C-83A1-F6EECF244321}">
                <p14:modId xmlns:p14="http://schemas.microsoft.com/office/powerpoint/2010/main" val="1306017573"/>
              </p:ext>
            </p:extLst>
          </p:nvPr>
        </p:nvGraphicFramePr>
        <p:xfrm>
          <a:off x="646110" y="2052638"/>
          <a:ext cx="10896599"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07322CA2-6C07-3A66-7CB7-9005B13A3C6C}"/>
              </a:ext>
            </a:extLst>
          </p:cNvPr>
          <p:cNvSpPr>
            <a:spLocks noGrp="1"/>
          </p:cNvSpPr>
          <p:nvPr>
            <p:ph type="ftr" sz="quarter" idx="11"/>
          </p:nvPr>
        </p:nvSpPr>
        <p:spPr>
          <a:xfrm>
            <a:off x="4164514" y="6469336"/>
            <a:ext cx="3859795" cy="304722"/>
          </a:xfrm>
        </p:spPr>
        <p:txBody>
          <a:bodyPr/>
          <a:lstStyle/>
          <a:p>
            <a:pPr algn="ctr"/>
            <a:r>
              <a:rPr lang="en-US"/>
              <a:t>© 2023 A. Mustafa &amp; V. Williams</a:t>
            </a:r>
          </a:p>
        </p:txBody>
      </p:sp>
    </p:spTree>
    <p:extLst>
      <p:ext uri="{BB962C8B-B14F-4D97-AF65-F5344CB8AC3E}">
        <p14:creationId xmlns:p14="http://schemas.microsoft.com/office/powerpoint/2010/main" val="22193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C57B0E9-DFB7-447C-2875-3E557F091B80}"/>
              </a:ext>
            </a:extLst>
          </p:cNvPr>
          <p:cNvSpPr>
            <a:spLocks noGrp="1"/>
          </p:cNvSpPr>
          <p:nvPr>
            <p:ph type="body" sz="half" idx="2"/>
          </p:nvPr>
        </p:nvSpPr>
        <p:spPr>
          <a:xfrm>
            <a:off x="379412" y="457200"/>
            <a:ext cx="4419600" cy="5791198"/>
          </a:xfrm>
        </p:spPr>
        <p:txBody>
          <a:bodyPr anchor="ctr" anchorCtr="0">
            <a:normAutofit/>
          </a:bodyPr>
          <a:lstStyle/>
          <a:p>
            <a:pPr marL="285750" indent="-285750">
              <a:buFont typeface="Arial" panose="020B0604020202020204" pitchFamily="34" charset="0"/>
              <a:buChar char="•"/>
            </a:pPr>
            <a:r>
              <a:rPr lang="en-US" sz="2000" dirty="0">
                <a:solidFill>
                  <a:schemeClr val="accent5"/>
                </a:solidFill>
                <a:effectLst>
                  <a:outerShdw blurRad="38100" dist="38100" dir="2700000" algn="tl">
                    <a:srgbClr val="000000">
                      <a:alpha val="43137"/>
                    </a:srgbClr>
                  </a:outerShdw>
                </a:effectLst>
              </a:rPr>
              <a:t>Breakout Group 1:</a:t>
            </a:r>
          </a:p>
          <a:p>
            <a:pPr marL="742813" lvl="1" indent="-285750">
              <a:buFont typeface="Arial" panose="020B0604020202020204" pitchFamily="34" charset="0"/>
              <a:buChar char="•"/>
            </a:pPr>
            <a:r>
              <a:rPr lang="en-US" sz="2000" dirty="0">
                <a:effectLst>
                  <a:outerShdw blurRad="38100" dist="38100" dir="2700000" algn="tl">
                    <a:srgbClr val="000000">
                      <a:alpha val="43137"/>
                    </a:srgbClr>
                  </a:outerShdw>
                </a:effectLst>
              </a:rPr>
              <a:t>Ways I connect or be in connection with others are…</a:t>
            </a:r>
          </a:p>
          <a:p>
            <a:pPr marL="285750" indent="-285750">
              <a:buFont typeface="Arial" panose="020B0604020202020204" pitchFamily="34" charset="0"/>
              <a:buChar char="•"/>
            </a:pPr>
            <a:r>
              <a:rPr lang="en-US" sz="2000" dirty="0">
                <a:solidFill>
                  <a:schemeClr val="accent6"/>
                </a:solidFill>
                <a:effectLst>
                  <a:outerShdw blurRad="38100" dist="38100" dir="2700000" algn="tl">
                    <a:srgbClr val="000000">
                      <a:alpha val="43137"/>
                    </a:srgbClr>
                  </a:outerShdw>
                </a:effectLst>
              </a:rPr>
              <a:t>Breakout Group 2:</a:t>
            </a:r>
          </a:p>
          <a:p>
            <a:pPr marL="742813" lvl="1" indent="-285750">
              <a:buFont typeface="Arial" panose="020B0604020202020204" pitchFamily="34" charset="0"/>
              <a:buChar char="•"/>
            </a:pPr>
            <a:r>
              <a:rPr lang="en-US" sz="2000" dirty="0">
                <a:effectLst>
                  <a:outerShdw blurRad="38100" dist="38100" dir="2700000" algn="tl">
                    <a:srgbClr val="000000">
                      <a:alpha val="43137"/>
                    </a:srgbClr>
                  </a:outerShdw>
                </a:effectLst>
              </a:rPr>
              <a:t>Ways I am open or am open with others are…</a:t>
            </a:r>
          </a:p>
          <a:p>
            <a:pPr marL="285750" indent="-285750">
              <a:buFont typeface="Arial" panose="020B0604020202020204" pitchFamily="34" charset="0"/>
              <a:buChar char="•"/>
            </a:pPr>
            <a:r>
              <a:rPr lang="en-US" sz="2000" dirty="0">
                <a:solidFill>
                  <a:schemeClr val="accent3"/>
                </a:solidFill>
                <a:effectLst>
                  <a:outerShdw blurRad="38100" dist="38100" dir="2700000" algn="tl">
                    <a:srgbClr val="000000">
                      <a:alpha val="43137"/>
                    </a:srgbClr>
                  </a:outerShdw>
                </a:effectLst>
              </a:rPr>
              <a:t>Breakout Group 3:</a:t>
            </a:r>
          </a:p>
          <a:p>
            <a:pPr marL="742813" lvl="1" indent="-285750">
              <a:buFont typeface="Arial" panose="020B0604020202020204" pitchFamily="34" charset="0"/>
              <a:buChar char="•"/>
            </a:pPr>
            <a:r>
              <a:rPr lang="en-US" sz="2000" dirty="0">
                <a:effectLst>
                  <a:outerShdw blurRad="38100" dist="38100" dir="2700000" algn="tl">
                    <a:srgbClr val="000000">
                      <a:alpha val="43137"/>
                    </a:srgbClr>
                  </a:outerShdw>
                </a:effectLst>
              </a:rPr>
              <a:t>Ways I partner or be in partnership with others are…</a:t>
            </a:r>
          </a:p>
          <a:p>
            <a:pPr marL="285750" indent="-285750">
              <a:buFont typeface="Arial" panose="020B0604020202020204" pitchFamily="34" charset="0"/>
              <a:buChar char="•"/>
            </a:pPr>
            <a:r>
              <a:rPr lang="en-US" sz="2000" dirty="0">
                <a:solidFill>
                  <a:schemeClr val="accent2"/>
                </a:solidFill>
                <a:effectLst>
                  <a:outerShdw blurRad="38100" dist="38100" dir="2700000" algn="tl">
                    <a:srgbClr val="000000">
                      <a:alpha val="43137"/>
                    </a:srgbClr>
                  </a:outerShdw>
                </a:effectLst>
              </a:rPr>
              <a:t>Breakout Group 4:</a:t>
            </a:r>
          </a:p>
          <a:p>
            <a:pPr marL="742813" lvl="1" indent="-285750">
              <a:buFont typeface="Arial" panose="020B0604020202020204" pitchFamily="34" charset="0"/>
              <a:buChar char="•"/>
            </a:pPr>
            <a:r>
              <a:rPr lang="en-US" sz="2000" dirty="0">
                <a:effectLst>
                  <a:outerShdw blurRad="38100" dist="38100" dir="2700000" algn="tl">
                    <a:srgbClr val="000000">
                      <a:alpha val="43137"/>
                    </a:srgbClr>
                  </a:outerShdw>
                </a:effectLst>
              </a:rPr>
              <a:t>Ways I engage or be in engagement with others are…</a:t>
            </a:r>
          </a:p>
        </p:txBody>
      </p:sp>
      <p:sp>
        <p:nvSpPr>
          <p:cNvPr id="4" name="Footer Placeholder 3">
            <a:extLst>
              <a:ext uri="{FF2B5EF4-FFF2-40B4-BE49-F238E27FC236}">
                <a16:creationId xmlns:a16="http://schemas.microsoft.com/office/drawing/2014/main" id="{B2C53B17-081A-ED20-68AA-16CA0BBD3D0D}"/>
              </a:ext>
            </a:extLst>
          </p:cNvPr>
          <p:cNvSpPr>
            <a:spLocks noGrp="1"/>
          </p:cNvSpPr>
          <p:nvPr>
            <p:ph type="ftr" sz="quarter" idx="11"/>
          </p:nvPr>
        </p:nvSpPr>
        <p:spPr>
          <a:xfrm>
            <a:off x="659314" y="6436394"/>
            <a:ext cx="3859795" cy="304722"/>
          </a:xfrm>
        </p:spPr>
        <p:txBody>
          <a:bodyPr>
            <a:normAutofit/>
          </a:bodyPr>
          <a:lstStyle/>
          <a:p>
            <a:pPr algn="ctr"/>
            <a:r>
              <a:rPr lang="en-US"/>
              <a:t>© 2023 A. Mustafa &amp; V. Williams</a:t>
            </a:r>
          </a:p>
        </p:txBody>
      </p:sp>
      <p:pic>
        <p:nvPicPr>
          <p:cNvPr id="9" name="Content Placeholder 8" descr="Yellow speech bubble on blue background">
            <a:extLst>
              <a:ext uri="{FF2B5EF4-FFF2-40B4-BE49-F238E27FC236}">
                <a16:creationId xmlns:a16="http://schemas.microsoft.com/office/drawing/2014/main" id="{539C186F-F380-7D0C-F40A-AA222C59926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8952" r="19256"/>
          <a:stretch/>
        </p:blipFill>
        <p:spPr>
          <a:xfrm>
            <a:off x="5239112" y="0"/>
            <a:ext cx="6949714" cy="6858000"/>
          </a:xfrm>
          <a:prstGeom prst="rect">
            <a:avLst/>
          </a:prstGeom>
          <a:effectLst>
            <a:outerShdw blurRad="50800" dist="38100" dir="5400000" algn="t" rotWithShape="0">
              <a:prstClr val="black">
                <a:alpha val="43000"/>
              </a:prstClr>
            </a:outerShdw>
          </a:effectLst>
        </p:spPr>
      </p:pic>
      <p:sp>
        <p:nvSpPr>
          <p:cNvPr id="11" name="Title 10">
            <a:extLst>
              <a:ext uri="{FF2B5EF4-FFF2-40B4-BE49-F238E27FC236}">
                <a16:creationId xmlns:a16="http://schemas.microsoft.com/office/drawing/2014/main" id="{6629C8B4-9CBE-B4C7-B3FB-B34EF6BE2BEE}"/>
              </a:ext>
            </a:extLst>
          </p:cNvPr>
          <p:cNvSpPr>
            <a:spLocks noGrp="1"/>
          </p:cNvSpPr>
          <p:nvPr>
            <p:ph type="title"/>
          </p:nvPr>
        </p:nvSpPr>
        <p:spPr>
          <a:xfrm>
            <a:off x="6504169" y="3009013"/>
            <a:ext cx="4419600" cy="838199"/>
          </a:xfrm>
        </p:spPr>
        <p:txBody>
          <a:bodyPr anchor="ctr" anchorCtr="0">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1"/>
                </a:solidFill>
                <a:effectLst>
                  <a:outerShdw blurRad="38100" dist="38100" dir="2700000" algn="tl">
                    <a:srgbClr val="000000">
                      <a:alpha val="43137"/>
                    </a:srgbClr>
                  </a:outerShdw>
                </a:effectLst>
              </a:rPr>
              <a:t>Breakout Groups</a:t>
            </a:r>
          </a:p>
        </p:txBody>
      </p:sp>
    </p:spTree>
    <p:extLst>
      <p:ext uri="{BB962C8B-B14F-4D97-AF65-F5344CB8AC3E}">
        <p14:creationId xmlns:p14="http://schemas.microsoft.com/office/powerpoint/2010/main" val="361477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925CEA-31D8-9874-5AE4-35619E8ACCF8}"/>
              </a:ext>
            </a:extLst>
          </p:cNvPr>
          <p:cNvSpPr txBox="1">
            <a:spLocks/>
          </p:cNvSpPr>
          <p:nvPr/>
        </p:nvSpPr>
        <p:spPr>
          <a:xfrm>
            <a:off x="271461" y="380999"/>
            <a:ext cx="11645900" cy="11430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vert="horz" lIns="91440" tIns="45720" rIns="91440" bIns="45720" rtlCol="0" anchor="ctr" anchorCtr="0">
            <a:noAutofit/>
          </a:bodyPr>
          <a:lstStyle>
            <a:lvl1pPr algn="l" defTabSz="457063"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99" dirty="0"/>
              <a:t>COPE</a:t>
            </a:r>
            <a:br>
              <a:rPr lang="en-US" sz="3599" dirty="0"/>
            </a:br>
            <a:r>
              <a:rPr lang="en-US" sz="3599" dirty="0"/>
              <a:t>Being Trauma-Informed &amp; Culturally Responsive</a:t>
            </a:r>
          </a:p>
        </p:txBody>
      </p:sp>
      <p:graphicFrame>
        <p:nvGraphicFramePr>
          <p:cNvPr id="9" name="Content Placeholder 6" descr="key people SmartArt Graphic">
            <a:extLst>
              <a:ext uri="{FF2B5EF4-FFF2-40B4-BE49-F238E27FC236}">
                <a16:creationId xmlns:a16="http://schemas.microsoft.com/office/drawing/2014/main" id="{66742D56-E685-C187-B430-6AE567B26266}"/>
              </a:ext>
            </a:extLst>
          </p:cNvPr>
          <p:cNvGraphicFramePr>
            <a:graphicFrameLocks/>
          </p:cNvGraphicFramePr>
          <p:nvPr/>
        </p:nvGraphicFramePr>
        <p:xfrm>
          <a:off x="271461" y="1524000"/>
          <a:ext cx="11645900" cy="4925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6044902B-EA8C-0088-3AD7-2D2D229C4245}"/>
              </a:ext>
            </a:extLst>
          </p:cNvPr>
          <p:cNvSpPr txBox="1"/>
          <p:nvPr/>
        </p:nvSpPr>
        <p:spPr>
          <a:xfrm>
            <a:off x="4935948" y="6474378"/>
            <a:ext cx="2316927" cy="276927"/>
          </a:xfrm>
          <a:prstGeom prst="rect">
            <a:avLst/>
          </a:prstGeom>
        </p:spPr>
        <p:txBody>
          <a:bodyPr vert="horz" lIns="91440" tIns="45720" rIns="91440" bIns="45720" rtlCol="0" anchor="b">
            <a:normAutofit/>
          </a:bodyPr>
          <a:lstStyle>
            <a:defPPr>
              <a:defRPr lang="en-US"/>
            </a:defPPr>
            <a:lvl1pPr algn="ctr">
              <a:spcAft>
                <a:spcPts val="600"/>
              </a:spcAft>
              <a:defRPr sz="1100" b="0" i="0">
                <a:solidFill>
                  <a:schemeClr val="tx1">
                    <a:tint val="75000"/>
                    <a:alpha val="60000"/>
                  </a:schemeClr>
                </a:solidFill>
              </a:defRPr>
            </a:lvl1pPr>
          </a:lstStyle>
          <a:p>
            <a:pPr algn="ctr"/>
            <a:r>
              <a:rPr lang="en-US"/>
              <a:t>© 2023 A. Mustafa &amp; V. Williams</a:t>
            </a:r>
          </a:p>
        </p:txBody>
      </p:sp>
    </p:spTree>
    <p:extLst>
      <p:ext uri="{BB962C8B-B14F-4D97-AF65-F5344CB8AC3E}">
        <p14:creationId xmlns:p14="http://schemas.microsoft.com/office/powerpoint/2010/main" val="37701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graphicEl>
                                              <a:dgm id="{B542D74A-7C27-4D23-AB0D-9C6F9F20B561}"/>
                                            </p:graphicEl>
                                          </p:spTgt>
                                        </p:tgtEl>
                                        <p:attrNameLst>
                                          <p:attrName>style.visibility</p:attrName>
                                        </p:attrNameLst>
                                      </p:cBhvr>
                                      <p:to>
                                        <p:strVal val="visible"/>
                                      </p:to>
                                    </p:set>
                                    <p:animEffect transition="in" filter="fade">
                                      <p:cBhvr>
                                        <p:cTn id="14" dur="500"/>
                                        <p:tgtEl>
                                          <p:spTgt spid="9">
                                            <p:graphicEl>
                                              <a:dgm id="{B542D74A-7C27-4D23-AB0D-9C6F9F20B561}"/>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graphicEl>
                                              <a:dgm id="{0818659C-C703-4E2F-BE75-88DBE72BE228}"/>
                                            </p:graphicEl>
                                          </p:spTgt>
                                        </p:tgtEl>
                                        <p:attrNameLst>
                                          <p:attrName>style.visibility</p:attrName>
                                        </p:attrNameLst>
                                      </p:cBhvr>
                                      <p:to>
                                        <p:strVal val="visible"/>
                                      </p:to>
                                    </p:set>
                                    <p:animEffect transition="in" filter="fade">
                                      <p:cBhvr>
                                        <p:cTn id="17" dur="500"/>
                                        <p:tgtEl>
                                          <p:spTgt spid="9">
                                            <p:graphicEl>
                                              <a:dgm id="{0818659C-C703-4E2F-BE75-88DBE72BE22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36B421C8-1038-418B-A4F1-2D5D4882DC2D}"/>
                                            </p:graphicEl>
                                          </p:spTgt>
                                        </p:tgtEl>
                                        <p:attrNameLst>
                                          <p:attrName>style.visibility</p:attrName>
                                        </p:attrNameLst>
                                      </p:cBhvr>
                                      <p:to>
                                        <p:strVal val="visible"/>
                                      </p:to>
                                    </p:set>
                                    <p:animEffect transition="in" filter="fade">
                                      <p:cBhvr>
                                        <p:cTn id="22" dur="500"/>
                                        <p:tgtEl>
                                          <p:spTgt spid="9">
                                            <p:graphicEl>
                                              <a:dgm id="{36B421C8-1038-418B-A4F1-2D5D4882DC2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graphicEl>
                                              <a:dgm id="{7CEEC95B-05BB-4C38-B885-DB716C187199}"/>
                                            </p:graphicEl>
                                          </p:spTgt>
                                        </p:tgtEl>
                                        <p:attrNameLst>
                                          <p:attrName>style.visibility</p:attrName>
                                        </p:attrNameLst>
                                      </p:cBhvr>
                                      <p:to>
                                        <p:strVal val="visible"/>
                                      </p:to>
                                    </p:set>
                                    <p:animEffect transition="in" filter="fade">
                                      <p:cBhvr>
                                        <p:cTn id="27" dur="500"/>
                                        <p:tgtEl>
                                          <p:spTgt spid="9">
                                            <p:graphicEl>
                                              <a:dgm id="{7CEEC95B-05BB-4C38-B885-DB716C187199}"/>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graphicEl>
                                              <a:dgm id="{0184118E-12E8-48F9-95A5-53F8E2332AFB}"/>
                                            </p:graphicEl>
                                          </p:spTgt>
                                        </p:tgtEl>
                                        <p:attrNameLst>
                                          <p:attrName>style.visibility</p:attrName>
                                        </p:attrNameLst>
                                      </p:cBhvr>
                                      <p:to>
                                        <p:strVal val="visible"/>
                                      </p:to>
                                    </p:set>
                                    <p:animEffect transition="in" filter="fade">
                                      <p:cBhvr>
                                        <p:cTn id="30" dur="500"/>
                                        <p:tgtEl>
                                          <p:spTgt spid="9">
                                            <p:graphicEl>
                                              <a:dgm id="{0184118E-12E8-48F9-95A5-53F8E2332AFB}"/>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graphicEl>
                                              <a:dgm id="{DF2FD924-2C36-4A4D-980F-DE1C52551F3E}"/>
                                            </p:graphicEl>
                                          </p:spTgt>
                                        </p:tgtEl>
                                        <p:attrNameLst>
                                          <p:attrName>style.visibility</p:attrName>
                                        </p:attrNameLst>
                                      </p:cBhvr>
                                      <p:to>
                                        <p:strVal val="visible"/>
                                      </p:to>
                                    </p:set>
                                    <p:animEffect transition="in" filter="fade">
                                      <p:cBhvr>
                                        <p:cTn id="35" dur="500"/>
                                        <p:tgtEl>
                                          <p:spTgt spid="9">
                                            <p:graphicEl>
                                              <a:dgm id="{DF2FD924-2C36-4A4D-980F-DE1C52551F3E}"/>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graphicEl>
                                              <a:dgm id="{DE56A682-D075-443A-A0B2-29A7B193E7E3}"/>
                                            </p:graphicEl>
                                          </p:spTgt>
                                        </p:tgtEl>
                                        <p:attrNameLst>
                                          <p:attrName>style.visibility</p:attrName>
                                        </p:attrNameLst>
                                      </p:cBhvr>
                                      <p:to>
                                        <p:strVal val="visible"/>
                                      </p:to>
                                    </p:set>
                                    <p:animEffect transition="in" filter="fade">
                                      <p:cBhvr>
                                        <p:cTn id="40" dur="500"/>
                                        <p:tgtEl>
                                          <p:spTgt spid="9">
                                            <p:graphicEl>
                                              <a:dgm id="{DE56A682-D075-443A-A0B2-29A7B193E7E3}"/>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graphicEl>
                                              <a:dgm id="{803CFC90-7831-4B99-9D37-BE409A22C283}"/>
                                            </p:graphicEl>
                                          </p:spTgt>
                                        </p:tgtEl>
                                        <p:attrNameLst>
                                          <p:attrName>style.visibility</p:attrName>
                                        </p:attrNameLst>
                                      </p:cBhvr>
                                      <p:to>
                                        <p:strVal val="visible"/>
                                      </p:to>
                                    </p:set>
                                    <p:animEffect transition="in" filter="fade">
                                      <p:cBhvr>
                                        <p:cTn id="43" dur="500"/>
                                        <p:tgtEl>
                                          <p:spTgt spid="9">
                                            <p:graphicEl>
                                              <a:dgm id="{803CFC90-7831-4B99-9D37-BE409A22C28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graphicEl>
                                              <a:dgm id="{F17DE1E1-4677-49AB-8291-81BDC65C3734}"/>
                                            </p:graphicEl>
                                          </p:spTgt>
                                        </p:tgtEl>
                                        <p:attrNameLst>
                                          <p:attrName>style.visibility</p:attrName>
                                        </p:attrNameLst>
                                      </p:cBhvr>
                                      <p:to>
                                        <p:strVal val="visible"/>
                                      </p:to>
                                    </p:set>
                                    <p:animEffect transition="in" filter="fade">
                                      <p:cBhvr>
                                        <p:cTn id="48" dur="500"/>
                                        <p:tgtEl>
                                          <p:spTgt spid="9">
                                            <p:graphicEl>
                                              <a:dgm id="{F17DE1E1-4677-49AB-8291-81BDC65C373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graphicEl>
                                              <a:dgm id="{EA7B3429-823F-432E-A878-537473315B57}"/>
                                            </p:graphicEl>
                                          </p:spTgt>
                                        </p:tgtEl>
                                        <p:attrNameLst>
                                          <p:attrName>style.visibility</p:attrName>
                                        </p:attrNameLst>
                                      </p:cBhvr>
                                      <p:to>
                                        <p:strVal val="visible"/>
                                      </p:to>
                                    </p:set>
                                    <p:animEffect transition="in" filter="fade">
                                      <p:cBhvr>
                                        <p:cTn id="53" dur="500"/>
                                        <p:tgtEl>
                                          <p:spTgt spid="9">
                                            <p:graphicEl>
                                              <a:dgm id="{EA7B3429-823F-432E-A878-537473315B57}"/>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graphicEl>
                                              <a:dgm id="{9C788DE8-6B86-4B6A-BBCB-0D273FEE3393}"/>
                                            </p:graphicEl>
                                          </p:spTgt>
                                        </p:tgtEl>
                                        <p:attrNameLst>
                                          <p:attrName>style.visibility</p:attrName>
                                        </p:attrNameLst>
                                      </p:cBhvr>
                                      <p:to>
                                        <p:strVal val="visible"/>
                                      </p:to>
                                    </p:set>
                                    <p:animEffect transition="in" filter="fade">
                                      <p:cBhvr>
                                        <p:cTn id="56" dur="500"/>
                                        <p:tgtEl>
                                          <p:spTgt spid="9">
                                            <p:graphicEl>
                                              <a:dgm id="{9C788DE8-6B86-4B6A-BBCB-0D273FEE3393}"/>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graphicEl>
                                              <a:dgm id="{B05C0368-F7CE-4EBD-9669-261E43CA9568}"/>
                                            </p:graphicEl>
                                          </p:spTgt>
                                        </p:tgtEl>
                                        <p:attrNameLst>
                                          <p:attrName>style.visibility</p:attrName>
                                        </p:attrNameLst>
                                      </p:cBhvr>
                                      <p:to>
                                        <p:strVal val="visible"/>
                                      </p:to>
                                    </p:set>
                                    <p:animEffect transition="in" filter="fade">
                                      <p:cBhvr>
                                        <p:cTn id="61" dur="500"/>
                                        <p:tgtEl>
                                          <p:spTgt spid="9">
                                            <p:graphicEl>
                                              <a:dgm id="{B05C0368-F7CE-4EBD-9669-261E43CA95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FC6AB8-0FAB-AE40-7793-82FC2DB1A7CD}"/>
              </a:ext>
            </a:extLst>
          </p:cNvPr>
          <p:cNvSpPr>
            <a:spLocks noGrp="1"/>
          </p:cNvSpPr>
          <p:nvPr>
            <p:ph type="title"/>
          </p:nvPr>
        </p:nvSpPr>
        <p:spPr>
          <a:xfrm>
            <a:off x="379412" y="1589880"/>
            <a:ext cx="5410200" cy="3678240"/>
          </a:xfrm>
        </p:spPr>
        <p:txBody>
          <a:bodyPr anchor="ctr" anchorCtr="0">
            <a:normAutofit/>
            <a:scene3d>
              <a:camera prst="orthographicFront"/>
              <a:lightRig rig="threePt" dir="t"/>
            </a:scene3d>
            <a:sp3d extrusionH="57150">
              <a:bevelT w="38100" h="38100"/>
            </a:sp3d>
          </a:bodyPr>
          <a:lstStyle/>
          <a:p>
            <a:r>
              <a:rPr lang="en-US" sz="4400" b="1" spc="50" dirty="0">
                <a:ln w="0"/>
                <a:solidFill>
                  <a:schemeClr val="tx1">
                    <a:lumMod val="85000"/>
                  </a:schemeClr>
                </a:solidFill>
                <a:effectLst>
                  <a:innerShdw blurRad="63500" dist="50800" dir="13500000">
                    <a:srgbClr val="000000">
                      <a:alpha val="50000"/>
                    </a:srgbClr>
                  </a:innerShdw>
                </a:effectLst>
              </a:rPr>
              <a:t>Healing &amp; growth from trauma can come from…</a:t>
            </a:r>
          </a:p>
        </p:txBody>
      </p:sp>
      <p:sp>
        <p:nvSpPr>
          <p:cNvPr id="3" name="Footer Placeholder 1">
            <a:extLst>
              <a:ext uri="{FF2B5EF4-FFF2-40B4-BE49-F238E27FC236}">
                <a16:creationId xmlns:a16="http://schemas.microsoft.com/office/drawing/2014/main" id="{0CE06CCE-0E43-064C-81E9-AD7A6AACCC8B}"/>
              </a:ext>
            </a:extLst>
          </p:cNvPr>
          <p:cNvSpPr>
            <a:spLocks noGrp="1"/>
          </p:cNvSpPr>
          <p:nvPr>
            <p:ph type="ftr" sz="quarter" idx="11"/>
          </p:nvPr>
        </p:nvSpPr>
        <p:spPr>
          <a:xfrm>
            <a:off x="4164514" y="6400800"/>
            <a:ext cx="3859795" cy="304722"/>
          </a:xfrm>
        </p:spPr>
        <p:txBody>
          <a:bodyPr/>
          <a:lstStyle/>
          <a:p>
            <a:pPr algn="ctr"/>
            <a:r>
              <a:rPr lang="en-US"/>
              <a:t>© 2023 A. Mustafa &amp; V. Williams</a:t>
            </a:r>
          </a:p>
        </p:txBody>
      </p:sp>
      <p:pic>
        <p:nvPicPr>
          <p:cNvPr id="2" name="Picture 1">
            <a:extLst>
              <a:ext uri="{FF2B5EF4-FFF2-40B4-BE49-F238E27FC236}">
                <a16:creationId xmlns:a16="http://schemas.microsoft.com/office/drawing/2014/main" id="{FAB25B7F-D89C-7584-6B6E-DF6E031BA2A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l="6098" t="5665" b="475"/>
          <a:stretch/>
        </p:blipFill>
        <p:spPr>
          <a:xfrm>
            <a:off x="5637212" y="1066402"/>
            <a:ext cx="5867401" cy="4725195"/>
          </a:xfrm>
          <a:prstGeom prst="ellipse">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p:spPr>
      </p:pic>
    </p:spTree>
    <p:extLst>
      <p:ext uri="{BB962C8B-B14F-4D97-AF65-F5344CB8AC3E}">
        <p14:creationId xmlns:p14="http://schemas.microsoft.com/office/powerpoint/2010/main" val="360838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42455-657C-AB00-EE89-462F735C8AAE}"/>
              </a:ext>
            </a:extLst>
          </p:cNvPr>
          <p:cNvSpPr>
            <a:spLocks noGrp="1"/>
          </p:cNvSpPr>
          <p:nvPr>
            <p:ph type="ctrTitle"/>
          </p:nvPr>
        </p:nvSpPr>
        <p:spPr>
          <a:xfrm>
            <a:off x="569911" y="2057401"/>
            <a:ext cx="11049000" cy="1828800"/>
          </a:xfrm>
        </p:spPr>
        <p:txBody>
          <a:bodyPr anchor="ctr" anchorCtr="0"/>
          <a:lstStyle/>
          <a:p>
            <a:pPr algn="ctr"/>
            <a:r>
              <a:rPr lang="en-US" sz="6000" b="1" spc="50" dirty="0">
                <a:ln w="0">
                  <a:solidFill>
                    <a:srgbClr val="FFFF00"/>
                  </a:solidFill>
                </a:ln>
                <a:solidFill>
                  <a:schemeClr val="accent3"/>
                </a:solidFill>
                <a:effectLst>
                  <a:innerShdw blurRad="63500" dist="50800" dir="13500000">
                    <a:srgbClr val="000000">
                      <a:alpha val="50000"/>
                    </a:srgbClr>
                  </a:innerShdw>
                </a:effectLst>
              </a:rPr>
              <a:t>Thank You!</a:t>
            </a:r>
            <a:br>
              <a:rPr lang="en-US" sz="6000" b="1" spc="50" dirty="0">
                <a:ln w="0">
                  <a:solidFill>
                    <a:srgbClr val="FFFF00"/>
                  </a:solidFill>
                </a:ln>
                <a:solidFill>
                  <a:schemeClr val="accent3"/>
                </a:solidFill>
                <a:effectLst>
                  <a:innerShdw blurRad="63500" dist="50800" dir="13500000">
                    <a:srgbClr val="000000">
                      <a:alpha val="50000"/>
                    </a:srgbClr>
                  </a:innerShdw>
                </a:effectLst>
              </a:rPr>
            </a:br>
            <a:r>
              <a:rPr lang="en-US" sz="6000" b="1" spc="50" dirty="0">
                <a:ln w="0">
                  <a:solidFill>
                    <a:srgbClr val="FFFF00"/>
                  </a:solidFill>
                </a:ln>
                <a:solidFill>
                  <a:schemeClr val="accent3"/>
                </a:solidFill>
                <a:effectLst>
                  <a:innerShdw blurRad="63500" dist="50800" dir="13500000">
                    <a:srgbClr val="000000">
                      <a:alpha val="50000"/>
                    </a:srgbClr>
                  </a:innerShdw>
                </a:effectLst>
              </a:rPr>
              <a:t>Be Well On Your Journey!</a:t>
            </a:r>
          </a:p>
        </p:txBody>
      </p:sp>
      <p:sp>
        <p:nvSpPr>
          <p:cNvPr id="5" name="Text Placeholder 4">
            <a:extLst>
              <a:ext uri="{FF2B5EF4-FFF2-40B4-BE49-F238E27FC236}">
                <a16:creationId xmlns:a16="http://schemas.microsoft.com/office/drawing/2014/main" id="{99158FE6-BE44-90BB-A034-02173F51A24E}"/>
              </a:ext>
            </a:extLst>
          </p:cNvPr>
          <p:cNvSpPr>
            <a:spLocks noGrp="1"/>
          </p:cNvSpPr>
          <p:nvPr>
            <p:ph type="subTitle" idx="1"/>
          </p:nvPr>
        </p:nvSpPr>
        <p:spPr>
          <a:xfrm>
            <a:off x="569911" y="381000"/>
            <a:ext cx="11049000" cy="1676400"/>
          </a:xfrm>
        </p:spPr>
        <p:txBody>
          <a:bodyPr anchor="ctr" anchorCtr="0">
            <a:normAutofit fontScale="92500"/>
          </a:bodyPr>
          <a:lstStyle/>
          <a:p>
            <a:pPr marL="342900" indent="-342900" algn="ctr">
              <a:spcBef>
                <a:spcPts val="600"/>
              </a:spcBef>
              <a:spcAft>
                <a:spcPts val="600"/>
              </a:spcAft>
              <a:buFont typeface="Arial" panose="020B0604020202020204" pitchFamily="34" charset="0"/>
              <a:buChar char="•"/>
            </a:pPr>
            <a:r>
              <a:rPr lang="en-US" sz="2400" b="1" dirty="0">
                <a:effectLst>
                  <a:outerShdw blurRad="38100" dist="38100" dir="2700000" algn="tl">
                    <a:srgbClr val="000000">
                      <a:alpha val="43137"/>
                    </a:srgbClr>
                  </a:outerShdw>
                </a:effectLst>
              </a:rPr>
              <a:t>Today’s experience for me was…</a:t>
            </a:r>
          </a:p>
          <a:p>
            <a:pPr marL="342900" indent="-342900" algn="ctr">
              <a:spcBef>
                <a:spcPts val="600"/>
              </a:spcBef>
              <a:spcAft>
                <a:spcPts val="600"/>
              </a:spcAft>
              <a:buFont typeface="Arial" panose="020B0604020202020204" pitchFamily="34" charset="0"/>
              <a:buChar char="•"/>
            </a:pPr>
            <a:r>
              <a:rPr lang="en-US" sz="2400" b="1" dirty="0">
                <a:effectLst>
                  <a:outerShdw blurRad="38100" dist="38100" dir="2700000" algn="tl">
                    <a:srgbClr val="000000">
                      <a:alpha val="43137"/>
                    </a:srgbClr>
                  </a:outerShdw>
                </a:effectLst>
              </a:rPr>
              <a:t>One thing I may want to begin practicing/implementing is…</a:t>
            </a:r>
          </a:p>
          <a:p>
            <a:pPr marL="342900" indent="-342900" algn="ctr">
              <a:spcBef>
                <a:spcPts val="600"/>
              </a:spcBef>
              <a:spcAft>
                <a:spcPts val="600"/>
              </a:spcAft>
              <a:buFont typeface="Arial" panose="020B0604020202020204" pitchFamily="34" charset="0"/>
              <a:buChar char="•"/>
            </a:pPr>
            <a:r>
              <a:rPr lang="en-US" sz="2400" b="1" dirty="0">
                <a:effectLst>
                  <a:outerShdw blurRad="38100" dist="38100" dir="2700000" algn="tl">
                    <a:srgbClr val="000000">
                      <a:alpha val="43137"/>
                    </a:srgbClr>
                  </a:outerShdw>
                </a:effectLst>
              </a:rPr>
              <a:t>One thing I may want to do for my own wellness this evening is…</a:t>
            </a:r>
          </a:p>
        </p:txBody>
      </p:sp>
      <p:sp>
        <p:nvSpPr>
          <p:cNvPr id="3" name="Footer Placeholder 1">
            <a:extLst>
              <a:ext uri="{FF2B5EF4-FFF2-40B4-BE49-F238E27FC236}">
                <a16:creationId xmlns:a16="http://schemas.microsoft.com/office/drawing/2014/main" id="{F5657BEC-1F6F-501B-77EC-D41AB12DC502}"/>
              </a:ext>
            </a:extLst>
          </p:cNvPr>
          <p:cNvSpPr>
            <a:spLocks noGrp="1"/>
          </p:cNvSpPr>
          <p:nvPr>
            <p:ph type="ftr" sz="quarter" idx="11"/>
          </p:nvPr>
        </p:nvSpPr>
        <p:spPr>
          <a:xfrm>
            <a:off x="4164514" y="6400800"/>
            <a:ext cx="3859795" cy="304722"/>
          </a:xfrm>
        </p:spPr>
        <p:txBody>
          <a:bodyPr/>
          <a:lstStyle/>
          <a:p>
            <a:pPr algn="ctr"/>
            <a:r>
              <a:rPr lang="en-US"/>
              <a:t>© 2023 A. Mustafa &amp; V. Williams</a:t>
            </a:r>
          </a:p>
        </p:txBody>
      </p:sp>
      <p:pic>
        <p:nvPicPr>
          <p:cNvPr id="6" name="Picture 5" descr="A qr code with different colors&#10;&#10;Description automatically generated">
            <a:extLst>
              <a:ext uri="{FF2B5EF4-FFF2-40B4-BE49-F238E27FC236}">
                <a16:creationId xmlns:a16="http://schemas.microsoft.com/office/drawing/2014/main" id="{17A477F8-FC33-0C74-AC90-84D1096BE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0011" y="4114799"/>
            <a:ext cx="18288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188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D545-F826-233F-1480-FC89DD6CA023}"/>
              </a:ext>
            </a:extLst>
          </p:cNvPr>
          <p:cNvSpPr>
            <a:spLocks noGrp="1"/>
          </p:cNvSpPr>
          <p:nvPr>
            <p:ph type="title"/>
          </p:nvPr>
        </p:nvSpPr>
        <p:spPr>
          <a:xfrm>
            <a:off x="455612" y="452717"/>
            <a:ext cx="11353799" cy="1147481"/>
          </a:xfrm>
        </p:spPr>
        <p:txBody>
          <a:bodyPr anchor="ctr" anchorCtr="0"/>
          <a:lstStyle/>
          <a:p>
            <a:pPr algn="ctr"/>
            <a:r>
              <a:rPr lang="en-US" b="1"/>
              <a:t>Works Cited</a:t>
            </a:r>
          </a:p>
        </p:txBody>
      </p:sp>
      <p:sp>
        <p:nvSpPr>
          <p:cNvPr id="3" name="Content Placeholder 2">
            <a:extLst>
              <a:ext uri="{FF2B5EF4-FFF2-40B4-BE49-F238E27FC236}">
                <a16:creationId xmlns:a16="http://schemas.microsoft.com/office/drawing/2014/main" id="{DD4AA177-B651-9CBC-BB96-EE305C7C7E6E}"/>
              </a:ext>
            </a:extLst>
          </p:cNvPr>
          <p:cNvSpPr>
            <a:spLocks noGrp="1"/>
          </p:cNvSpPr>
          <p:nvPr>
            <p:ph idx="1"/>
          </p:nvPr>
        </p:nvSpPr>
        <p:spPr>
          <a:xfrm>
            <a:off x="455613" y="1600199"/>
            <a:ext cx="11353800" cy="4648201"/>
          </a:xfrm>
        </p:spPr>
        <p:txBody>
          <a:bodyPr anchor="ctr" anchorCtr="0">
            <a:normAutofit/>
          </a:bodyPr>
          <a:lstStyle/>
          <a:p>
            <a:pPr marL="457200" indent="-457200">
              <a:buSzPct val="86000"/>
              <a:buFont typeface="+mj-lt"/>
              <a:buAutoNum type="arabicPeriod"/>
            </a:pPr>
            <a:r>
              <a:rPr lang="en-US" sz="1800" i="1">
                <a:effectLst/>
              </a:rPr>
              <a:t>Philosophy that informs my approach to community work. Vikki Reynolds PhD RCC. (2017, December 22). </a:t>
            </a:r>
            <a:r>
              <a:rPr lang="en-US" sz="1800" i="1">
                <a:solidFill>
                  <a:schemeClr val="accent1"/>
                </a:solidFill>
                <a:effectLst/>
                <a:hlinkClick r:id="rId2">
                  <a:extLst>
                    <a:ext uri="{A12FA001-AC4F-418D-AE19-62706E023703}">
                      <ahyp:hlinkClr xmlns:ahyp="http://schemas.microsoft.com/office/drawing/2018/hyperlinkcolor" val="tx"/>
                    </a:ext>
                  </a:extLst>
                </a:hlinkClick>
              </a:rPr>
              <a:t>https://vikkireynolds.ca/about-vikki/philosophy/</a:t>
            </a:r>
            <a:r>
              <a:rPr lang="en-US" sz="1800" i="1">
                <a:effectLst/>
              </a:rPr>
              <a:t>. </a:t>
            </a:r>
          </a:p>
          <a:p>
            <a:pPr marL="457200" indent="-457200">
              <a:buFont typeface="+mj-lt"/>
              <a:buAutoNum type="arabicPeriod"/>
            </a:pPr>
            <a:r>
              <a:rPr lang="en-US" sz="1800" i="1">
                <a:effectLst/>
              </a:rPr>
              <a:t>SAMHSA’s concept of trauma and guidance for a trauma-informed approach. SAMHSA. (2014, October). </a:t>
            </a:r>
            <a:r>
              <a:rPr lang="en-US" sz="1800" i="1">
                <a:solidFill>
                  <a:schemeClr val="accent1"/>
                </a:solidFill>
                <a:effectLst/>
                <a:hlinkClick r:id="rId3">
                  <a:extLst>
                    <a:ext uri="{A12FA001-AC4F-418D-AE19-62706E023703}">
                      <ahyp:hlinkClr xmlns:ahyp="http://schemas.microsoft.com/office/drawing/2018/hyperlinkcolor" val="tx"/>
                    </a:ext>
                  </a:extLst>
                </a:hlinkClick>
              </a:rPr>
              <a:t>https://store.samhsa.gov/sites/default/files/d7/priv/sma14-4884.pdf</a:t>
            </a:r>
            <a:r>
              <a:rPr lang="en-US" sz="1800">
                <a:effectLst/>
              </a:rPr>
              <a:t>. </a:t>
            </a:r>
          </a:p>
          <a:p>
            <a:pPr marL="457200" indent="-457200">
              <a:buFont typeface="+mj-lt"/>
              <a:buAutoNum type="arabicPeriod"/>
            </a:pPr>
            <a:r>
              <a:rPr lang="en-US" sz="1800"/>
              <a:t>Culturally responsive care in mental health. Lyra Health. (n.d.). Retrieved January 23, 2023, from </a:t>
            </a:r>
            <a:r>
              <a:rPr lang="en-US" sz="1800">
                <a:solidFill>
                  <a:schemeClr val="accent1"/>
                </a:solidFill>
                <a:hlinkClick r:id="rId4">
                  <a:extLst>
                    <a:ext uri="{A12FA001-AC4F-418D-AE19-62706E023703}">
                      <ahyp:hlinkClr xmlns:ahyp="http://schemas.microsoft.com/office/drawing/2018/hyperlinkcolor" val="tx"/>
                    </a:ext>
                  </a:extLst>
                </a:hlinkClick>
              </a:rPr>
              <a:t>https://www.lyrahealth.com/resources/culturally-responsive-care/#:~:text=C VASzulturally%20responsive%20care%20is%20the,how%20this%20shapes%20their%20experiences</a:t>
            </a:r>
            <a:r>
              <a:rPr lang="en-US" sz="1800"/>
              <a:t>.</a:t>
            </a:r>
          </a:p>
          <a:p>
            <a:pPr marL="457200" indent="-457200">
              <a:buFont typeface="+mj-lt"/>
              <a:buAutoNum type="arabicPeriod"/>
            </a:pPr>
            <a:r>
              <a:rPr lang="en-US" sz="1800"/>
              <a:t>Cultural responsiveness. Cultural Responsiveness - Child Welfare Information Gateway. (n.d.). Retrieved January 24, 2023, from </a:t>
            </a:r>
            <a:r>
              <a:rPr lang="en-US" sz="1800">
                <a:solidFill>
                  <a:schemeClr val="accent1"/>
                </a:solidFill>
                <a:hlinkClick r:id="rId5">
                  <a:extLst>
                    <a:ext uri="{A12FA001-AC4F-418D-AE19-62706E023703}">
                      <ahyp:hlinkClr xmlns:ahyp="http://schemas.microsoft.com/office/drawing/2018/hyperlinkcolor" val="tx"/>
                    </a:ext>
                  </a:extLst>
                </a:hlinkClick>
              </a:rPr>
              <a:t>https://www.childwelfare.gov/topics/systemwide/cultural/#:~:text=Cultural%20responsiveness%20enables%20individuals%20and,affirms%2C%20and%20values%20their%20worth</a:t>
            </a:r>
            <a:r>
              <a:rPr lang="en-US" sz="1800"/>
              <a:t>.  </a:t>
            </a:r>
          </a:p>
          <a:p>
            <a:pPr marL="457200" indent="-457200">
              <a:buFont typeface="+mj-lt"/>
              <a:buAutoNum type="arabicPeriod"/>
            </a:pPr>
            <a:endParaRPr lang="en-US" sz="1800"/>
          </a:p>
        </p:txBody>
      </p:sp>
      <p:sp>
        <p:nvSpPr>
          <p:cNvPr id="5" name="Footer Placeholder 1">
            <a:extLst>
              <a:ext uri="{FF2B5EF4-FFF2-40B4-BE49-F238E27FC236}">
                <a16:creationId xmlns:a16="http://schemas.microsoft.com/office/drawing/2014/main" id="{A1A063F3-A178-7754-2B36-20144A438ADD}"/>
              </a:ext>
            </a:extLst>
          </p:cNvPr>
          <p:cNvSpPr>
            <a:spLocks noGrp="1"/>
          </p:cNvSpPr>
          <p:nvPr>
            <p:ph type="ftr" sz="quarter" idx="11"/>
          </p:nvPr>
        </p:nvSpPr>
        <p:spPr>
          <a:xfrm>
            <a:off x="4164514" y="6400800"/>
            <a:ext cx="3859795" cy="304722"/>
          </a:xfrm>
        </p:spPr>
        <p:txBody>
          <a:bodyPr/>
          <a:lstStyle/>
          <a:p>
            <a:pPr algn="ctr"/>
            <a:r>
              <a:rPr lang="en-US"/>
              <a:t>© 2023 A. Mustafa &amp; V. Williams</a:t>
            </a:r>
          </a:p>
        </p:txBody>
      </p:sp>
    </p:spTree>
    <p:extLst>
      <p:ext uri="{BB962C8B-B14F-4D97-AF65-F5344CB8AC3E}">
        <p14:creationId xmlns:p14="http://schemas.microsoft.com/office/powerpoint/2010/main" val="10911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79D8D5-5CAD-C027-3AE4-E8CC3C616366}"/>
              </a:ext>
            </a:extLst>
          </p:cNvPr>
          <p:cNvSpPr>
            <a:spLocks noGrp="1"/>
          </p:cNvSpPr>
          <p:nvPr>
            <p:ph type="ftr" sz="quarter" idx="11"/>
          </p:nvPr>
        </p:nvSpPr>
        <p:spPr>
          <a:xfrm>
            <a:off x="4265612" y="6400800"/>
            <a:ext cx="3859795" cy="304722"/>
          </a:xfrm>
        </p:spPr>
        <p:txBody>
          <a:bodyPr/>
          <a:lstStyle/>
          <a:p>
            <a:pPr algn="ctr"/>
            <a:r>
              <a:rPr lang="en-US"/>
              <a:t>© 2023 A. Mustafa &amp; V. Williams</a:t>
            </a:r>
          </a:p>
        </p:txBody>
      </p:sp>
      <p:sp>
        <p:nvSpPr>
          <p:cNvPr id="4" name="Title 3">
            <a:extLst>
              <a:ext uri="{FF2B5EF4-FFF2-40B4-BE49-F238E27FC236}">
                <a16:creationId xmlns:a16="http://schemas.microsoft.com/office/drawing/2014/main" id="{FD9E38B3-4686-8247-9625-49018D29F408}"/>
              </a:ext>
            </a:extLst>
          </p:cNvPr>
          <p:cNvSpPr>
            <a:spLocks noGrp="1"/>
          </p:cNvSpPr>
          <p:nvPr>
            <p:ph type="title" idx="4294967295"/>
          </p:nvPr>
        </p:nvSpPr>
        <p:spPr>
          <a:xfrm>
            <a:off x="0" y="228600"/>
            <a:ext cx="10664825" cy="842963"/>
          </a:xfrm>
        </p:spPr>
        <p:txBody>
          <a:bodyPr wrap="square" anchor="b">
            <a:normAutofit/>
          </a:bodyPr>
          <a:lstStyle/>
          <a:p>
            <a:pPr algn="ctr"/>
            <a:r>
              <a:rPr lang="en-US">
                <a:solidFill>
                  <a:srgbClr val="D6D734"/>
                </a:solidFill>
                <a:effectLst>
                  <a:outerShdw blurRad="38100" dist="38100" dir="2700000" algn="tl">
                    <a:srgbClr val="000000">
                      <a:alpha val="43137"/>
                    </a:srgbClr>
                  </a:outerShdw>
                </a:effectLst>
              </a:rPr>
              <a:t>Objectives</a:t>
            </a:r>
          </a:p>
        </p:txBody>
      </p:sp>
      <p:graphicFrame>
        <p:nvGraphicFramePr>
          <p:cNvPr id="9" name="Diagram 8">
            <a:extLst>
              <a:ext uri="{FF2B5EF4-FFF2-40B4-BE49-F238E27FC236}">
                <a16:creationId xmlns:a16="http://schemas.microsoft.com/office/drawing/2014/main" id="{FAEA3D74-D9B4-7AB4-04A7-8D6034E0CF0F}"/>
              </a:ext>
            </a:extLst>
          </p:cNvPr>
          <p:cNvGraphicFramePr/>
          <p:nvPr>
            <p:extLst>
              <p:ext uri="{D42A27DB-BD31-4B8C-83A1-F6EECF244321}">
                <p14:modId xmlns:p14="http://schemas.microsoft.com/office/powerpoint/2010/main" val="1011561504"/>
              </p:ext>
            </p:extLst>
          </p:nvPr>
        </p:nvGraphicFramePr>
        <p:xfrm>
          <a:off x="574235" y="1382355"/>
          <a:ext cx="11242547"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7965B1-70DC-CD75-6A80-A01F45F1FBE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l="9115" t="3255" b="5836"/>
          <a:stretch/>
        </p:blipFill>
        <p:spPr>
          <a:xfrm>
            <a:off x="20" y="10"/>
            <a:ext cx="12188805" cy="6857990"/>
          </a:xfrm>
          <a:prstGeom prst="rect">
            <a:avLst/>
          </a:prstGeom>
        </p:spPr>
      </p:pic>
      <p:sp>
        <p:nvSpPr>
          <p:cNvPr id="10" name="Rectangle 9">
            <a:extLst>
              <a:ext uri="{FF2B5EF4-FFF2-40B4-BE49-F238E27FC236}">
                <a16:creationId xmlns:a16="http://schemas.microsoft.com/office/drawing/2014/main" id="{529DF628-3DC1-41BF-9730-E680D7FC2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442" y="0"/>
            <a:ext cx="7768273"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3927730C-1774-605D-10C5-62D5ECB6EE2E}"/>
              </a:ext>
            </a:extLst>
          </p:cNvPr>
          <p:cNvSpPr>
            <a:spLocks noGrp="1"/>
          </p:cNvSpPr>
          <p:nvPr>
            <p:ph type="title"/>
          </p:nvPr>
        </p:nvSpPr>
        <p:spPr>
          <a:xfrm>
            <a:off x="3491021" y="295728"/>
            <a:ext cx="6556213" cy="767688"/>
          </a:xfrm>
        </p:spPr>
        <p:txBody>
          <a:bodyPr anchor="b">
            <a:normAutofit/>
          </a:bodyPr>
          <a:lstStyle/>
          <a:p>
            <a:r>
              <a:rPr lang="en-US" sz="2800"/>
              <a:t>Justice-Doing</a:t>
            </a:r>
          </a:p>
        </p:txBody>
      </p:sp>
      <p:sp>
        <p:nvSpPr>
          <p:cNvPr id="11" name="Rectangle 10">
            <a:extLst>
              <a:ext uri="{FF2B5EF4-FFF2-40B4-BE49-F238E27FC236}">
                <a16:creationId xmlns:a16="http://schemas.microsoft.com/office/drawing/2014/main" id="{623695FD-17A6-460C-AFB4-A56F8DFB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1926" y="1295400"/>
            <a:ext cx="7770376"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8E7D925-B7B2-4C2F-C9B6-680F072CA974}"/>
              </a:ext>
            </a:extLst>
          </p:cNvPr>
          <p:cNvSpPr>
            <a:spLocks noGrp="1"/>
          </p:cNvSpPr>
          <p:nvPr>
            <p:ph idx="1"/>
          </p:nvPr>
        </p:nvSpPr>
        <p:spPr>
          <a:xfrm>
            <a:off x="3491022" y="1447800"/>
            <a:ext cx="7400498" cy="4880183"/>
          </a:xfrm>
        </p:spPr>
        <p:txBody>
          <a:bodyPr anchor="t" anchorCtr="0">
            <a:normAutofit fontScale="92500" lnSpcReduction="10000"/>
          </a:bodyPr>
          <a:lstStyle/>
          <a:p>
            <a:pPr>
              <a:lnSpc>
                <a:spcPct val="90000"/>
              </a:lnSpc>
              <a:buFont typeface="Arial" panose="020B0604020202020204" pitchFamily="34" charset="0"/>
              <a:buChar char="•"/>
            </a:pPr>
            <a:r>
              <a:rPr lang="en-US" sz="1800" dirty="0"/>
              <a:t>Justice-Doing is a collaborative framework created by Vikki Reynolds, Ph.D.</a:t>
            </a:r>
          </a:p>
          <a:p>
            <a:pPr>
              <a:lnSpc>
                <a:spcPct val="90000"/>
              </a:lnSpc>
              <a:buFont typeface="Arial" panose="020B0604020202020204" pitchFamily="34" charset="0"/>
              <a:buChar char="•"/>
            </a:pPr>
            <a:r>
              <a:rPr lang="en-US" sz="1800" dirty="0"/>
              <a:t>There are many pathways to practicing justice-doing.</a:t>
            </a:r>
          </a:p>
          <a:p>
            <a:pPr>
              <a:lnSpc>
                <a:spcPct val="90000"/>
              </a:lnSpc>
              <a:buFont typeface="Arial" panose="020B0604020202020204" pitchFamily="34" charset="0"/>
              <a:buChar char="•"/>
            </a:pPr>
            <a:r>
              <a:rPr lang="en-US" sz="1800" dirty="0"/>
              <a:t>It is a practice that aligns with our collective commitments to social justice.</a:t>
            </a:r>
          </a:p>
          <a:p>
            <a:pPr marL="799860" lvl="2" indent="0">
              <a:lnSpc>
                <a:spcPct val="90000"/>
              </a:lnSpc>
              <a:buNone/>
            </a:pPr>
            <a:r>
              <a:rPr lang="en-US" sz="1800" dirty="0"/>
              <a:t>“Our work occurs in contexts that lack social justice because we have not delivered on a just society. The issues of mental illness, addiction, and trauma are medicalized and sanitized in language that hides human suffering and affronts to dignity. As workers and clients, we are collectively up against the privatization of pain and the criminalization of suffering, such as the criminalization of homelessness, poverty, and dissent.”</a:t>
            </a:r>
            <a:r>
              <a:rPr lang="en-US" sz="1800" baseline="30000" dirty="0"/>
              <a:t>1</a:t>
            </a:r>
            <a:r>
              <a:rPr lang="en-US" sz="1800" dirty="0"/>
              <a:t> –Vikki Reynolds</a:t>
            </a:r>
          </a:p>
          <a:p>
            <a:pPr>
              <a:lnSpc>
                <a:spcPct val="90000"/>
              </a:lnSpc>
              <a:buFont typeface="Arial" panose="020B0604020202020204" pitchFamily="34" charset="0"/>
              <a:buChar char="•"/>
            </a:pPr>
            <a:r>
              <a:rPr lang="en-US" sz="1800" dirty="0"/>
              <a:t>It is an approach informed by decolonizing practice and anti-oppression activism.</a:t>
            </a:r>
          </a:p>
          <a:p>
            <a:pPr>
              <a:lnSpc>
                <a:spcPct val="90000"/>
              </a:lnSpc>
              <a:buFont typeface="Arial" panose="020B0604020202020204" pitchFamily="34" charset="0"/>
              <a:buChar char="•"/>
            </a:pPr>
            <a:r>
              <a:rPr lang="en-US" sz="1800" dirty="0"/>
              <a:t>It is transformative for ourselves, the people we work alongside, our communities and society.</a:t>
            </a:r>
          </a:p>
          <a:p>
            <a:pPr>
              <a:lnSpc>
                <a:spcPct val="90000"/>
              </a:lnSpc>
              <a:buFont typeface="Arial" panose="020B0604020202020204" pitchFamily="34" charset="0"/>
              <a:buChar char="•"/>
            </a:pPr>
            <a:r>
              <a:rPr lang="en-US" sz="1800" dirty="0"/>
              <a:t>It outlines how to impact social change in community work by relying on six guiding principles to ground the work that we do.</a:t>
            </a:r>
          </a:p>
        </p:txBody>
      </p:sp>
      <p:sp>
        <p:nvSpPr>
          <p:cNvPr id="2" name="Footer Placeholder 1">
            <a:extLst>
              <a:ext uri="{FF2B5EF4-FFF2-40B4-BE49-F238E27FC236}">
                <a16:creationId xmlns:a16="http://schemas.microsoft.com/office/drawing/2014/main" id="{66E07C05-ADEA-DB5B-D932-288AC766606F}"/>
              </a:ext>
            </a:extLst>
          </p:cNvPr>
          <p:cNvSpPr>
            <a:spLocks noGrp="1"/>
          </p:cNvSpPr>
          <p:nvPr>
            <p:ph type="ftr" sz="quarter" idx="11"/>
          </p:nvPr>
        </p:nvSpPr>
        <p:spPr>
          <a:xfrm>
            <a:off x="5307183" y="6440591"/>
            <a:ext cx="3858790" cy="304801"/>
          </a:xfrm>
        </p:spPr>
        <p:txBody>
          <a:bodyPr>
            <a:normAutofit/>
          </a:bodyPr>
          <a:lstStyle/>
          <a:p>
            <a:pPr algn="ctr">
              <a:spcAft>
                <a:spcPts val="600"/>
              </a:spcAft>
            </a:pPr>
            <a:r>
              <a:rPr lang="en-US" dirty="0"/>
              <a:t>© 2023 A. Mustafa &amp; V. Williams</a:t>
            </a:r>
          </a:p>
        </p:txBody>
      </p:sp>
    </p:spTree>
    <p:extLst>
      <p:ext uri="{BB962C8B-B14F-4D97-AF65-F5344CB8AC3E}">
        <p14:creationId xmlns:p14="http://schemas.microsoft.com/office/powerpoint/2010/main" val="187338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24B9CC9B-C654-5A39-E2A0-9E4C5F41AD43}"/>
              </a:ext>
            </a:extLst>
          </p:cNvPr>
          <p:cNvPicPr>
            <a:picLocks noChangeAspect="1"/>
          </p:cNvPicPr>
          <p:nvPr/>
        </p:nvPicPr>
        <p:blipFill rotWithShape="1">
          <a:blip r:embed="rId3">
            <a:duotone>
              <a:prstClr val="black"/>
              <a:schemeClr val="accent5">
                <a:tint val="45000"/>
                <a:satMod val="400000"/>
              </a:schemeClr>
            </a:duotone>
            <a:alphaModFix amt="15000"/>
          </a:blip>
          <a:srcRect t="12221" b="6530"/>
          <a:stretch/>
        </p:blipFill>
        <p:spPr>
          <a:xfrm>
            <a:off x="20" y="10"/>
            <a:ext cx="12188805" cy="6857990"/>
          </a:xfrm>
          <a:prstGeom prst="rect">
            <a:avLst/>
          </a:prstGeom>
        </p:spPr>
      </p:pic>
      <p:sp>
        <p:nvSpPr>
          <p:cNvPr id="2" name="Title 1">
            <a:extLst>
              <a:ext uri="{FF2B5EF4-FFF2-40B4-BE49-F238E27FC236}">
                <a16:creationId xmlns:a16="http://schemas.microsoft.com/office/drawing/2014/main" id="{B2CBC5DB-0F5B-8A95-30F1-D470F76A60D5}"/>
              </a:ext>
            </a:extLst>
          </p:cNvPr>
          <p:cNvSpPr>
            <a:spLocks noGrp="1"/>
          </p:cNvSpPr>
          <p:nvPr>
            <p:ph type="title"/>
          </p:nvPr>
        </p:nvSpPr>
        <p:spPr>
          <a:xfrm>
            <a:off x="588877" y="605040"/>
            <a:ext cx="11011069" cy="918882"/>
          </a:xfrm>
        </p:spPr>
        <p:txBody>
          <a:bodyPr anchor="ctr" anchorCtr="0"/>
          <a:lstStyle/>
          <a:p>
            <a:r>
              <a:rPr lang="en-US" sz="3600" dirty="0"/>
              <a:t>The Six Guiding Principles of Justice-Doing…</a:t>
            </a:r>
            <a:r>
              <a:rPr lang="en-US" sz="3600" baseline="30000" dirty="0"/>
              <a:t>1</a:t>
            </a:r>
          </a:p>
        </p:txBody>
      </p:sp>
      <p:sp>
        <p:nvSpPr>
          <p:cNvPr id="3" name="Content Placeholder 2">
            <a:extLst>
              <a:ext uri="{FF2B5EF4-FFF2-40B4-BE49-F238E27FC236}">
                <a16:creationId xmlns:a16="http://schemas.microsoft.com/office/drawing/2014/main" id="{40BD2D27-C2B9-E775-5495-E5402D30F569}"/>
              </a:ext>
            </a:extLst>
          </p:cNvPr>
          <p:cNvSpPr>
            <a:spLocks noGrp="1"/>
          </p:cNvSpPr>
          <p:nvPr>
            <p:ph idx="1"/>
          </p:nvPr>
        </p:nvSpPr>
        <p:spPr>
          <a:xfrm>
            <a:off x="588877" y="1600161"/>
            <a:ext cx="11011069" cy="4800639"/>
          </a:xfrm>
        </p:spPr>
        <p:txBody>
          <a:bodyPr vert="horz" lIns="91440" tIns="45720" rIns="91440" bIns="45720" rtlCol="0" anchor="t">
            <a:normAutofit/>
          </a:bodyPr>
          <a:lstStyle/>
          <a:p>
            <a:pPr marL="457200" indent="-457200">
              <a:buFont typeface="+mj-lt"/>
              <a:buAutoNum type="arabicPeriod"/>
            </a:pPr>
            <a:r>
              <a:rPr lang="en-US" sz="1800" b="1" dirty="0">
                <a:solidFill>
                  <a:schemeClr val="accent1"/>
                </a:solidFill>
              </a:rPr>
              <a:t>Centering Ethics</a:t>
            </a:r>
          </a:p>
          <a:p>
            <a:pPr marL="457200" indent="0">
              <a:buNone/>
            </a:pPr>
            <a:r>
              <a:rPr lang="en-US" sz="1800" dirty="0"/>
              <a:t>‘Our personal and relational ethics are at the centre of how I approach supervision and training. As practitioners responding to clients’ varying needs, if we act in alignment with our collective ethics, then we have a positive impact on our community work and the entire field.’</a:t>
            </a:r>
          </a:p>
          <a:p>
            <a:pPr marL="457200" indent="-457200">
              <a:buFont typeface="+mj-lt"/>
              <a:buAutoNum type="arabicPeriod" startAt="2"/>
            </a:pPr>
            <a:r>
              <a:rPr lang="en-US" sz="1800" b="1" dirty="0">
                <a:solidFill>
                  <a:schemeClr val="accent1"/>
                </a:solidFill>
              </a:rPr>
              <a:t>Doing Solidarity</a:t>
            </a:r>
          </a:p>
          <a:p>
            <a:pPr marL="457200" indent="0">
              <a:buNone/>
            </a:pPr>
            <a:r>
              <a:rPr lang="en-US" sz="1800" dirty="0"/>
              <a:t>‘Doing Solidarity means that we see all of our work as interconnected and that we act collectively to promote social justice and resist oppression. This concept evolved from the activist practice of looking for points of connection and bringing people together to create community.’</a:t>
            </a:r>
          </a:p>
          <a:p>
            <a:pPr marL="457200" indent="-457200">
              <a:buFont typeface="+mj-lt"/>
              <a:buAutoNum type="arabicPeriod" startAt="3"/>
            </a:pPr>
            <a:r>
              <a:rPr lang="en-US" sz="1800" b="1" dirty="0">
                <a:solidFill>
                  <a:schemeClr val="accent1"/>
                </a:solidFill>
              </a:rPr>
              <a:t>Addressing Power</a:t>
            </a:r>
          </a:p>
          <a:p>
            <a:pPr marL="457200" indent="0">
              <a:buNone/>
            </a:pPr>
            <a:r>
              <a:rPr lang="en-US" sz="1800" dirty="0"/>
              <a:t>‘Addressing Power requires identifying injustices and taking positions that address abuses of power. It includes witnessing peoples’ resistance to oppression, and it invites creating practices of cultural and collective accountability.’</a:t>
            </a:r>
          </a:p>
        </p:txBody>
      </p:sp>
      <p:sp>
        <p:nvSpPr>
          <p:cNvPr id="4" name="Footer Placeholder 3">
            <a:extLst>
              <a:ext uri="{FF2B5EF4-FFF2-40B4-BE49-F238E27FC236}">
                <a16:creationId xmlns:a16="http://schemas.microsoft.com/office/drawing/2014/main" id="{A07F06CB-FFB3-D48A-4E15-854462DA59DE}"/>
              </a:ext>
            </a:extLst>
          </p:cNvPr>
          <p:cNvSpPr>
            <a:spLocks noGrp="1"/>
          </p:cNvSpPr>
          <p:nvPr>
            <p:ph type="ftr" sz="quarter" idx="11"/>
          </p:nvPr>
        </p:nvSpPr>
        <p:spPr>
          <a:xfrm>
            <a:off x="4221579" y="6477039"/>
            <a:ext cx="3859795" cy="304722"/>
          </a:xfrm>
        </p:spPr>
        <p:txBody>
          <a:bodyPr/>
          <a:lstStyle/>
          <a:p>
            <a:pPr algn="ctr"/>
            <a:r>
              <a:rPr lang="en-US"/>
              <a:t>© 2023 A. Mustafa &amp; V. Williams</a:t>
            </a:r>
          </a:p>
        </p:txBody>
      </p:sp>
    </p:spTree>
    <p:extLst>
      <p:ext uri="{BB962C8B-B14F-4D97-AF65-F5344CB8AC3E}">
        <p14:creationId xmlns:p14="http://schemas.microsoft.com/office/powerpoint/2010/main" val="29031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24B9CC9B-C654-5A39-E2A0-9E4C5F41AD43}"/>
              </a:ext>
            </a:extLst>
          </p:cNvPr>
          <p:cNvPicPr>
            <a:picLocks noChangeAspect="1"/>
          </p:cNvPicPr>
          <p:nvPr/>
        </p:nvPicPr>
        <p:blipFill rotWithShape="1">
          <a:blip r:embed="rId3">
            <a:duotone>
              <a:prstClr val="black"/>
              <a:schemeClr val="accent5">
                <a:tint val="45000"/>
                <a:satMod val="400000"/>
              </a:schemeClr>
            </a:duotone>
            <a:alphaModFix amt="15000"/>
          </a:blip>
          <a:srcRect t="12221" b="6530"/>
          <a:stretch/>
        </p:blipFill>
        <p:spPr>
          <a:xfrm>
            <a:off x="20" y="10"/>
            <a:ext cx="12188805" cy="6857990"/>
          </a:xfrm>
          <a:prstGeom prst="rect">
            <a:avLst/>
          </a:prstGeom>
        </p:spPr>
      </p:pic>
      <p:sp>
        <p:nvSpPr>
          <p:cNvPr id="2" name="Title 1">
            <a:extLst>
              <a:ext uri="{FF2B5EF4-FFF2-40B4-BE49-F238E27FC236}">
                <a16:creationId xmlns:a16="http://schemas.microsoft.com/office/drawing/2014/main" id="{B2CBC5DB-0F5B-8A95-30F1-D470F76A60D5}"/>
              </a:ext>
            </a:extLst>
          </p:cNvPr>
          <p:cNvSpPr>
            <a:spLocks noGrp="1"/>
          </p:cNvSpPr>
          <p:nvPr>
            <p:ph type="title"/>
          </p:nvPr>
        </p:nvSpPr>
        <p:spPr>
          <a:xfrm>
            <a:off x="588877" y="495300"/>
            <a:ext cx="11011069" cy="1033142"/>
          </a:xfrm>
        </p:spPr>
        <p:txBody>
          <a:bodyPr anchor="ctr" anchorCtr="0"/>
          <a:lstStyle/>
          <a:p>
            <a:r>
              <a:rPr lang="en-US" sz="3600" dirty="0"/>
              <a:t>The Six Guiding Principles of Justice-Doing Continued</a:t>
            </a:r>
            <a:r>
              <a:rPr lang="en-US" sz="3600" baseline="30000" dirty="0"/>
              <a:t>1</a:t>
            </a:r>
          </a:p>
        </p:txBody>
      </p:sp>
      <p:sp>
        <p:nvSpPr>
          <p:cNvPr id="3" name="Content Placeholder 2">
            <a:extLst>
              <a:ext uri="{FF2B5EF4-FFF2-40B4-BE49-F238E27FC236}">
                <a16:creationId xmlns:a16="http://schemas.microsoft.com/office/drawing/2014/main" id="{40BD2D27-C2B9-E775-5495-E5402D30F569}"/>
              </a:ext>
            </a:extLst>
          </p:cNvPr>
          <p:cNvSpPr>
            <a:spLocks noGrp="1"/>
          </p:cNvSpPr>
          <p:nvPr>
            <p:ph idx="1"/>
          </p:nvPr>
        </p:nvSpPr>
        <p:spPr>
          <a:xfrm>
            <a:off x="588877" y="1642782"/>
            <a:ext cx="11011069" cy="4719918"/>
          </a:xfrm>
        </p:spPr>
        <p:txBody>
          <a:bodyPr vert="horz" lIns="91440" tIns="45720" rIns="91440" bIns="45720" rtlCol="0" anchor="t">
            <a:normAutofit/>
          </a:bodyPr>
          <a:lstStyle/>
          <a:p>
            <a:pPr marL="457200" indent="-457200">
              <a:buFont typeface="+mj-lt"/>
              <a:buAutoNum type="arabicPeriod" startAt="4"/>
            </a:pPr>
            <a:r>
              <a:rPr lang="en-US" sz="1800" b="1" dirty="0">
                <a:solidFill>
                  <a:schemeClr val="accent1"/>
                </a:solidFill>
              </a:rPr>
              <a:t>Fostering Sustainability</a:t>
            </a:r>
          </a:p>
          <a:p>
            <a:pPr marL="457200" indent="0">
              <a:buNone/>
            </a:pPr>
            <a:r>
              <a:rPr lang="en-US" sz="1800" dirty="0"/>
              <a:t>‘We foster sustainability collectively by having a genuine connectedness with others and a spirited engagement with our work. This encompasses the capacity to experience ourselves as being of genuine use to clients with an openness to our transformations across time.’</a:t>
            </a:r>
          </a:p>
          <a:p>
            <a:pPr marL="457200" indent="-457200">
              <a:buFont typeface="+mj-lt"/>
              <a:buAutoNum type="arabicPeriod" startAt="5"/>
            </a:pPr>
            <a:r>
              <a:rPr lang="en-US" sz="1800" b="1" dirty="0">
                <a:solidFill>
                  <a:schemeClr val="accent1"/>
                </a:solidFill>
              </a:rPr>
              <a:t>Engaging with Language</a:t>
            </a:r>
          </a:p>
          <a:p>
            <a:pPr marL="457200" indent="0">
              <a:buNone/>
            </a:pPr>
            <a:r>
              <a:rPr lang="en-US" sz="1800" dirty="0"/>
              <a:t>‘Language is a powerful tool used to resist or serve abuses of power, so I hold an overt intention of utilizing language in liberalizing ways. Critically engaging with language also recognizes the language of the body and acknowledges the intricate communications that happen over and beyond the use of words.’</a:t>
            </a:r>
          </a:p>
          <a:p>
            <a:pPr marL="457200" indent="-457200">
              <a:buFont typeface="+mj-lt"/>
              <a:buAutoNum type="arabicPeriod" startAt="6"/>
            </a:pPr>
            <a:r>
              <a:rPr lang="en-US" sz="1800" b="1" dirty="0">
                <a:solidFill>
                  <a:schemeClr val="accent1"/>
                </a:solidFill>
              </a:rPr>
              <a:t>Structuring Safety</a:t>
            </a:r>
          </a:p>
          <a:p>
            <a:pPr marL="457200" indent="0">
              <a:buNone/>
            </a:pPr>
            <a:r>
              <a:rPr lang="en-US" sz="1800" dirty="0"/>
              <a:t>‘All conversations across difference are risky, and the possibility of doing harm by replicating oppression is one potential risk. Structuring Safety creates practices that invite safety into our work; informs us to act as allies where we are privileged; and to honor accountability and collaboration.’</a:t>
            </a:r>
          </a:p>
        </p:txBody>
      </p:sp>
      <p:sp>
        <p:nvSpPr>
          <p:cNvPr id="4" name="Footer Placeholder 3">
            <a:extLst>
              <a:ext uri="{FF2B5EF4-FFF2-40B4-BE49-F238E27FC236}">
                <a16:creationId xmlns:a16="http://schemas.microsoft.com/office/drawing/2014/main" id="{A07F06CB-FFB3-D48A-4E15-854462DA59DE}"/>
              </a:ext>
            </a:extLst>
          </p:cNvPr>
          <p:cNvSpPr>
            <a:spLocks noGrp="1"/>
          </p:cNvSpPr>
          <p:nvPr>
            <p:ph type="ftr" sz="quarter" idx="11"/>
          </p:nvPr>
        </p:nvSpPr>
        <p:spPr>
          <a:xfrm>
            <a:off x="4221579" y="6477039"/>
            <a:ext cx="3859795" cy="304722"/>
          </a:xfrm>
        </p:spPr>
        <p:txBody>
          <a:bodyPr/>
          <a:lstStyle/>
          <a:p>
            <a:pPr algn="ctr"/>
            <a:r>
              <a:rPr lang="en-US"/>
              <a:t>© 2023 A. Mustafa &amp; V. Williams</a:t>
            </a:r>
          </a:p>
        </p:txBody>
      </p:sp>
    </p:spTree>
    <p:extLst>
      <p:ext uri="{BB962C8B-B14F-4D97-AF65-F5344CB8AC3E}">
        <p14:creationId xmlns:p14="http://schemas.microsoft.com/office/powerpoint/2010/main" val="22032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mpty speech bubbles">
            <a:extLst>
              <a:ext uri="{FF2B5EF4-FFF2-40B4-BE49-F238E27FC236}">
                <a16:creationId xmlns:a16="http://schemas.microsoft.com/office/drawing/2014/main" id="{2ED07B52-B793-86E9-3B17-14ECAE4AE438}"/>
              </a:ext>
            </a:extLst>
          </p:cNvPr>
          <p:cNvPicPr>
            <a:picLocks noChangeAspect="1"/>
          </p:cNvPicPr>
          <p:nvPr/>
        </p:nvPicPr>
        <p:blipFill rotWithShape="1">
          <a:blip r:embed="rId2">
            <a:extLst>
              <a:ext uri="{28A0092B-C50C-407E-A947-70E740481C1C}">
                <a14:useLocalDpi xmlns:a14="http://schemas.microsoft.com/office/drawing/2010/main" val="0"/>
              </a:ext>
            </a:extLst>
          </a:blip>
          <a:srcRect l="31165" t="-1" r="9532" b="-1"/>
          <a:stretch/>
        </p:blipFill>
        <p:spPr>
          <a:xfrm>
            <a:off x="-1" y="10"/>
            <a:ext cx="6092818" cy="6857990"/>
          </a:xfrm>
          <a:prstGeom prst="rect">
            <a:avLst/>
          </a:prstGeom>
        </p:spPr>
      </p:pic>
      <p:sp>
        <p:nvSpPr>
          <p:cNvPr id="4" name="Footer Placeholder 3">
            <a:extLst>
              <a:ext uri="{FF2B5EF4-FFF2-40B4-BE49-F238E27FC236}">
                <a16:creationId xmlns:a16="http://schemas.microsoft.com/office/drawing/2014/main" id="{6B46E940-7675-AB00-925A-764EE3ABDFB9}"/>
              </a:ext>
            </a:extLst>
          </p:cNvPr>
          <p:cNvSpPr>
            <a:spLocks noGrp="1"/>
          </p:cNvSpPr>
          <p:nvPr>
            <p:ph type="ftr" sz="quarter" idx="11"/>
          </p:nvPr>
        </p:nvSpPr>
        <p:spPr>
          <a:xfrm>
            <a:off x="636749" y="6355080"/>
            <a:ext cx="3421141" cy="304801"/>
          </a:xfrm>
        </p:spPr>
        <p:txBody>
          <a:bodyPr anchor="b">
            <a:normAutofit/>
          </a:bodyPr>
          <a:lstStyle/>
          <a:p>
            <a:pPr>
              <a:spcAft>
                <a:spcPts val="600"/>
              </a:spcAft>
            </a:pPr>
            <a:r>
              <a:rPr lang="en-US">
                <a:solidFill>
                  <a:schemeClr val="tx1">
                    <a:tint val="75000"/>
                  </a:schemeClr>
                </a:solidFill>
              </a:rPr>
              <a:t>© 2023 A. Mustafa</a:t>
            </a:r>
          </a:p>
        </p:txBody>
      </p:sp>
      <p:sp>
        <p:nvSpPr>
          <p:cNvPr id="10" name="Content Placeholder 9">
            <a:extLst>
              <a:ext uri="{FF2B5EF4-FFF2-40B4-BE49-F238E27FC236}">
                <a16:creationId xmlns:a16="http://schemas.microsoft.com/office/drawing/2014/main" id="{A6FBE7AF-8842-BBC3-8A43-3A8AF62B5956}"/>
              </a:ext>
            </a:extLst>
          </p:cNvPr>
          <p:cNvSpPr>
            <a:spLocks noGrp="1"/>
          </p:cNvSpPr>
          <p:nvPr>
            <p:ph idx="1"/>
          </p:nvPr>
        </p:nvSpPr>
        <p:spPr>
          <a:xfrm>
            <a:off x="6396028" y="788751"/>
            <a:ext cx="5489583" cy="5280498"/>
          </a:xfrm>
        </p:spPr>
        <p:txBody>
          <a:bodyPr anchor="ctr" anchorCtr="0">
            <a:normAutofit/>
          </a:bodyPr>
          <a:lstStyle/>
          <a:p>
            <a:pPr marL="0" indent="0">
              <a:buNone/>
            </a:pPr>
            <a:r>
              <a:rPr lang="en-US" sz="3600" dirty="0">
                <a:ln w="0"/>
                <a:effectLst>
                  <a:outerShdw blurRad="38100" dist="19050" dir="2700000" algn="tl" rotWithShape="0">
                    <a:schemeClr val="dk1">
                      <a:alpha val="40000"/>
                    </a:schemeClr>
                  </a:outerShdw>
                </a:effectLst>
              </a:rPr>
              <a:t>Prompts</a:t>
            </a:r>
            <a:endParaRPr lang="en-US" sz="4000" b="1" dirty="0">
              <a:ln w="12700">
                <a:solidFill>
                  <a:srgbClr val="0070C0"/>
                </a:solidFill>
              </a:ln>
              <a:solidFill>
                <a:srgbClr val="00B0F0"/>
              </a:solidFill>
              <a:effectLst>
                <a:outerShdw dist="38100" dir="2700000" algn="tl" rotWithShape="0">
                  <a:srgbClr val="0070C0"/>
                </a:outerShdw>
              </a:effectLst>
            </a:endParaRPr>
          </a:p>
          <a:p>
            <a:pPr>
              <a:buFont typeface="Wingdings" panose="05000000000000000000" pitchFamily="2" charset="2"/>
              <a:buChar char="Ø"/>
            </a:pPr>
            <a:r>
              <a:rPr lang="en-US" sz="2000" dirty="0"/>
              <a:t>What does this principle of justice-doing mean to me?</a:t>
            </a:r>
          </a:p>
          <a:p>
            <a:pPr>
              <a:buFont typeface="Wingdings" panose="05000000000000000000" pitchFamily="2" charset="2"/>
              <a:buChar char="Ø"/>
            </a:pPr>
            <a:r>
              <a:rPr lang="en-US" sz="2000" dirty="0"/>
              <a:t>How can I ground myself and my work in this principle of justice-doing?</a:t>
            </a:r>
          </a:p>
          <a:p>
            <a:pPr marL="0" indent="0">
              <a:buClr>
                <a:srgbClr val="B31166">
                  <a:lumMod val="60000"/>
                  <a:lumOff val="40000"/>
                </a:srgbClr>
              </a:buClr>
              <a:buNone/>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entury Gothic" panose="020B0502020202020204"/>
                <a:ea typeface="+mj-ea"/>
                <a:cs typeface="+mj-cs"/>
              </a:rPr>
              <a:t>Breakouts</a:t>
            </a:r>
            <a:endParaRPr kumimoji="0" lang="en-US" sz="4400" b="1" i="0" u="none" strike="noStrike" kern="1200" cap="none" spc="0" normalizeH="0" baseline="0" noProof="0" dirty="0">
              <a:ln w="6600">
                <a:solidFill>
                  <a:schemeClr val="accent3"/>
                </a:solidFill>
                <a:prstDash val="solid"/>
              </a:ln>
              <a:solidFill>
                <a:schemeClr val="accent3"/>
              </a:solidFill>
              <a:effectLst>
                <a:outerShdw dist="38100" dir="2700000" algn="tl" rotWithShape="0">
                  <a:srgbClr val="E04920"/>
                </a:outerShdw>
              </a:effectLst>
              <a:uLnTx/>
              <a:uFillTx/>
              <a:latin typeface="Century Gothic" panose="020B0502020202020204"/>
              <a:ea typeface="+mj-ea"/>
              <a:cs typeface="+mj-cs"/>
            </a:endParaRPr>
          </a:p>
          <a:p>
            <a:pPr>
              <a:buFont typeface="Wingdings" panose="05000000000000000000" pitchFamily="2" charset="2"/>
              <a:buChar char="Ø"/>
            </a:pPr>
            <a:r>
              <a:rPr lang="en-US" sz="1600" dirty="0"/>
              <a:t>Breakout Group 1 → Centering Ethics</a:t>
            </a:r>
          </a:p>
          <a:p>
            <a:pPr>
              <a:buFont typeface="Wingdings" panose="05000000000000000000" pitchFamily="2" charset="2"/>
              <a:buChar char="Ø"/>
            </a:pPr>
            <a:r>
              <a:rPr lang="en-US" sz="1600" dirty="0"/>
              <a:t>Breakout Group 2 → Doing Solidarity</a:t>
            </a:r>
          </a:p>
          <a:p>
            <a:pPr>
              <a:buFont typeface="Wingdings" panose="05000000000000000000" pitchFamily="2" charset="2"/>
              <a:buChar char="Ø"/>
            </a:pPr>
            <a:r>
              <a:rPr lang="en-US" sz="1600" dirty="0"/>
              <a:t>Breakout Group 3 → Addressing Power</a:t>
            </a:r>
          </a:p>
          <a:p>
            <a:pPr>
              <a:buFont typeface="Wingdings" panose="05000000000000000000" pitchFamily="2" charset="2"/>
              <a:buChar char="Ø"/>
            </a:pPr>
            <a:r>
              <a:rPr lang="en-US" sz="1600" dirty="0"/>
              <a:t>Breakout Group 4 → Fostering Sustainability</a:t>
            </a:r>
          </a:p>
          <a:p>
            <a:pPr>
              <a:buFont typeface="Wingdings" panose="05000000000000000000" pitchFamily="2" charset="2"/>
              <a:buChar char="Ø"/>
            </a:pPr>
            <a:r>
              <a:rPr lang="en-US" sz="1600" dirty="0"/>
              <a:t>Breakout Group 5 → Engaging with Language</a:t>
            </a:r>
          </a:p>
          <a:p>
            <a:pPr>
              <a:buFont typeface="Wingdings" panose="05000000000000000000" pitchFamily="2" charset="2"/>
              <a:buChar char="Ø"/>
            </a:pPr>
            <a:r>
              <a:rPr lang="en-US" sz="1600" dirty="0"/>
              <a:t>Breakout Group 6 → Fostering Safety</a:t>
            </a:r>
          </a:p>
        </p:txBody>
      </p:sp>
      <p:sp>
        <p:nvSpPr>
          <p:cNvPr id="7" name="Footer Placeholder 2">
            <a:extLst>
              <a:ext uri="{FF2B5EF4-FFF2-40B4-BE49-F238E27FC236}">
                <a16:creationId xmlns:a16="http://schemas.microsoft.com/office/drawing/2014/main" id="{FCAD99C3-4935-A01B-0361-D2B36AFEA145}"/>
              </a:ext>
            </a:extLst>
          </p:cNvPr>
          <p:cNvSpPr txBox="1">
            <a:spLocks/>
          </p:cNvSpPr>
          <p:nvPr/>
        </p:nvSpPr>
        <p:spPr>
          <a:xfrm>
            <a:off x="7430250" y="6383102"/>
            <a:ext cx="3421141" cy="304801"/>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 2023 A. Mustafa &amp; V. Williams</a:t>
            </a:r>
          </a:p>
        </p:txBody>
      </p:sp>
      <p:sp>
        <p:nvSpPr>
          <p:cNvPr id="2" name="Title 1">
            <a:extLst>
              <a:ext uri="{FF2B5EF4-FFF2-40B4-BE49-F238E27FC236}">
                <a16:creationId xmlns:a16="http://schemas.microsoft.com/office/drawing/2014/main" id="{C77AFFB6-BB03-1ADB-2C36-E58C8FD10BF0}"/>
              </a:ext>
            </a:extLst>
          </p:cNvPr>
          <p:cNvSpPr>
            <a:spLocks noGrp="1"/>
          </p:cNvSpPr>
          <p:nvPr>
            <p:ph type="title"/>
          </p:nvPr>
        </p:nvSpPr>
        <p:spPr>
          <a:xfrm>
            <a:off x="303212" y="3048000"/>
            <a:ext cx="5334000" cy="1447799"/>
          </a:xfrm>
        </p:spPr>
        <p:txBody>
          <a:bodyPr>
            <a:normAutofit/>
          </a:bodyPr>
          <a:lstStyle/>
          <a:p>
            <a:pPr algn="ctr"/>
            <a:r>
              <a:rPr lang="en-US" dirty="0">
                <a:ln w="0"/>
                <a:solidFill>
                  <a:schemeClr val="tx1"/>
                </a:solidFill>
                <a:effectLst>
                  <a:outerShdw blurRad="38100" dist="19050" dir="2700000" algn="tl" rotWithShape="0">
                    <a:schemeClr val="dk1">
                      <a:alpha val="40000"/>
                    </a:schemeClr>
                  </a:outerShdw>
                </a:effectLst>
              </a:rPr>
              <a:t>Breakout Group Activity</a:t>
            </a:r>
          </a:p>
        </p:txBody>
      </p:sp>
    </p:spTree>
    <p:extLst>
      <p:ext uri="{BB962C8B-B14F-4D97-AF65-F5344CB8AC3E}">
        <p14:creationId xmlns:p14="http://schemas.microsoft.com/office/powerpoint/2010/main" val="422534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96BD-8DD3-4495-B4D3-D4672AF89269}"/>
              </a:ext>
            </a:extLst>
          </p:cNvPr>
          <p:cNvSpPr>
            <a:spLocks noGrp="1"/>
          </p:cNvSpPr>
          <p:nvPr>
            <p:ph type="title"/>
          </p:nvPr>
        </p:nvSpPr>
        <p:spPr>
          <a:xfrm>
            <a:off x="7085011" y="533400"/>
            <a:ext cx="4800600" cy="838200"/>
          </a:xfrm>
        </p:spPr>
        <p:txBody>
          <a:bodyPr anchor="ctr" anchorCtr="0">
            <a:normAutofit/>
          </a:bodyPr>
          <a:lstStyle/>
          <a:p>
            <a:r>
              <a:rPr lang="en-US"/>
              <a:t>Trauma</a:t>
            </a:r>
          </a:p>
        </p:txBody>
      </p:sp>
      <p:sp>
        <p:nvSpPr>
          <p:cNvPr id="3" name="Content Placeholder 2">
            <a:extLst>
              <a:ext uri="{FF2B5EF4-FFF2-40B4-BE49-F238E27FC236}">
                <a16:creationId xmlns:a16="http://schemas.microsoft.com/office/drawing/2014/main" id="{88CBDC85-8ADA-4D45-85A0-810C0A8EE806}"/>
              </a:ext>
            </a:extLst>
          </p:cNvPr>
          <p:cNvSpPr>
            <a:spLocks noGrp="1"/>
          </p:cNvSpPr>
          <p:nvPr>
            <p:ph sz="half" idx="1"/>
          </p:nvPr>
        </p:nvSpPr>
        <p:spPr>
          <a:xfrm>
            <a:off x="7085011" y="1371600"/>
            <a:ext cx="4800600" cy="4648200"/>
          </a:xfrm>
        </p:spPr>
        <p:txBody>
          <a:bodyPr anchor="ctr" anchorCtr="0">
            <a:normAutofit fontScale="92500" lnSpcReduction="10000"/>
          </a:bodyPr>
          <a:lstStyle/>
          <a:p>
            <a:pPr marL="0" indent="0">
              <a:buNone/>
            </a:pPr>
            <a:r>
              <a:rPr lang="en-US" sz="2400"/>
              <a:t>An event, a series of events or set of circumstances that can occur over extended periods of time that are harmful to an individual and may have lasting effects on that individual’s physical, mental, emotional and/or spiritual well-being. These effects can manifest over the course of the individual’s life and vary in severity and form. These effects are a natural response to the harmful events or circumstances, which are usually abnormal.</a:t>
            </a:r>
            <a:r>
              <a:rPr lang="en-US" sz="2400" baseline="30000">
                <a:latin typeface="Times New Roman" panose="02020603050405020304" pitchFamily="18" charset="0"/>
                <a:cs typeface="Times New Roman" panose="02020603050405020304" pitchFamily="18" charset="0"/>
              </a:rPr>
              <a:t>2</a:t>
            </a:r>
            <a:endParaRPr lang="en-US" sz="2400" baseline="30000"/>
          </a:p>
        </p:txBody>
      </p:sp>
      <p:sp>
        <p:nvSpPr>
          <p:cNvPr id="5" name="Footer Placeholder 4">
            <a:extLst>
              <a:ext uri="{FF2B5EF4-FFF2-40B4-BE49-F238E27FC236}">
                <a16:creationId xmlns:a16="http://schemas.microsoft.com/office/drawing/2014/main" id="{6E8324B6-6416-E172-6555-38BAFD3AF3D1}"/>
              </a:ext>
            </a:extLst>
          </p:cNvPr>
          <p:cNvSpPr>
            <a:spLocks noGrp="1"/>
          </p:cNvSpPr>
          <p:nvPr>
            <p:ph type="ftr" sz="quarter" idx="11"/>
          </p:nvPr>
        </p:nvSpPr>
        <p:spPr>
          <a:xfrm>
            <a:off x="7555414" y="6172239"/>
            <a:ext cx="3859795" cy="304722"/>
          </a:xfrm>
        </p:spPr>
        <p:txBody>
          <a:bodyPr/>
          <a:lstStyle/>
          <a:p>
            <a:pPr algn="ctr"/>
            <a:r>
              <a:rPr lang="en-US"/>
              <a:t>© 2023 A. Mustafa &amp; V. Williams</a:t>
            </a:r>
          </a:p>
        </p:txBody>
      </p:sp>
      <p:pic>
        <p:nvPicPr>
          <p:cNvPr id="6" name="Picture 5">
            <a:extLst>
              <a:ext uri="{FF2B5EF4-FFF2-40B4-BE49-F238E27FC236}">
                <a16:creationId xmlns:a16="http://schemas.microsoft.com/office/drawing/2014/main" id="{E2290AC8-9550-64EA-A1CB-6E5C080FDFB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03214" y="389880"/>
            <a:ext cx="6669602" cy="6078239"/>
          </a:xfrm>
          <a:prstGeom prst="rect">
            <a:avLst/>
          </a:prstGeom>
        </p:spPr>
      </p:pic>
    </p:spTree>
    <p:extLst>
      <p:ext uri="{BB962C8B-B14F-4D97-AF65-F5344CB8AC3E}">
        <p14:creationId xmlns:p14="http://schemas.microsoft.com/office/powerpoint/2010/main" val="67676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D2F8-0E78-51AD-00FB-0B4A127CFC4F}"/>
              </a:ext>
            </a:extLst>
          </p:cNvPr>
          <p:cNvSpPr>
            <a:spLocks noGrp="1"/>
          </p:cNvSpPr>
          <p:nvPr>
            <p:ph type="title"/>
          </p:nvPr>
        </p:nvSpPr>
        <p:spPr>
          <a:xfrm>
            <a:off x="722312" y="381000"/>
            <a:ext cx="10744200" cy="914400"/>
          </a:xfrm>
        </p:spPr>
        <p:txBody>
          <a:bodyPr anchor="ctr" anchorCtr="0"/>
          <a:lstStyle/>
          <a:p>
            <a:pPr algn="ctr"/>
            <a:r>
              <a:rPr lang="en-US" sz="3200">
                <a:ln w="0"/>
                <a:solidFill>
                  <a:schemeClr val="tx1"/>
                </a:solidFill>
                <a:effectLst>
                  <a:outerShdw blurRad="38100" dist="19050" dir="2700000" algn="tl" rotWithShape="0">
                    <a:schemeClr val="dk1">
                      <a:alpha val="40000"/>
                    </a:schemeClr>
                  </a:outerShdw>
                </a:effectLst>
              </a:rPr>
              <a:t>SAMHSA’s The Three E’s of Trauma</a:t>
            </a:r>
            <a:r>
              <a:rPr lang="en-US" sz="3200" baseline="30000">
                <a:ln w="0"/>
                <a:solidFill>
                  <a:schemeClr val="tx1"/>
                </a:solidFill>
                <a:effectLst>
                  <a:outerShdw blurRad="38100" dist="19050" dir="2700000" algn="tl" rotWithShape="0">
                    <a:schemeClr val="dk1">
                      <a:alpha val="40000"/>
                    </a:schemeClr>
                  </a:outerShdw>
                </a:effectLst>
              </a:rPr>
              <a:t>1</a:t>
            </a:r>
          </a:p>
        </p:txBody>
      </p:sp>
      <p:sp>
        <p:nvSpPr>
          <p:cNvPr id="3" name="Footer Placeholder 2">
            <a:extLst>
              <a:ext uri="{FF2B5EF4-FFF2-40B4-BE49-F238E27FC236}">
                <a16:creationId xmlns:a16="http://schemas.microsoft.com/office/drawing/2014/main" id="{F6BF2909-5885-9817-91EC-F3C2898B3945}"/>
              </a:ext>
            </a:extLst>
          </p:cNvPr>
          <p:cNvSpPr>
            <a:spLocks noGrp="1"/>
          </p:cNvSpPr>
          <p:nvPr>
            <p:ph type="ftr" sz="quarter" idx="11"/>
          </p:nvPr>
        </p:nvSpPr>
        <p:spPr>
          <a:xfrm>
            <a:off x="4164514" y="6400800"/>
            <a:ext cx="3859795" cy="304722"/>
          </a:xfrm>
        </p:spPr>
        <p:txBody>
          <a:bodyPr/>
          <a:lstStyle/>
          <a:p>
            <a:pPr algn="ctr"/>
            <a:r>
              <a:rPr lang="en-US"/>
              <a:t>© 2023 A. Mustafa &amp; V. Williams</a:t>
            </a:r>
          </a:p>
        </p:txBody>
      </p:sp>
      <p:graphicFrame>
        <p:nvGraphicFramePr>
          <p:cNvPr id="4" name="Diagram 3">
            <a:extLst>
              <a:ext uri="{FF2B5EF4-FFF2-40B4-BE49-F238E27FC236}">
                <a16:creationId xmlns:a16="http://schemas.microsoft.com/office/drawing/2014/main" id="{5C52292C-53F3-2265-0FD6-7F4FD954E93A}"/>
              </a:ext>
            </a:extLst>
          </p:cNvPr>
          <p:cNvGraphicFramePr/>
          <p:nvPr>
            <p:extLst>
              <p:ext uri="{D42A27DB-BD31-4B8C-83A1-F6EECF244321}">
                <p14:modId xmlns:p14="http://schemas.microsoft.com/office/powerpoint/2010/main" val="1572853691"/>
              </p:ext>
            </p:extLst>
          </p:nvPr>
        </p:nvGraphicFramePr>
        <p:xfrm>
          <a:off x="722312" y="1485900"/>
          <a:ext cx="10744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74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23</TotalTime>
  <Words>3206</Words>
  <Application>Microsoft Office PowerPoint</Application>
  <PresentationFormat>Custom</PresentationFormat>
  <Paragraphs>215</Paragraphs>
  <Slides>27</Slides>
  <Notes>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Ion</vt:lpstr>
      <vt:lpstr>Trauma-Informed Care and Cultural Responsiveness Through Justice Doing</vt:lpstr>
      <vt:lpstr>Facilitator Introductions</vt:lpstr>
      <vt:lpstr>Objectives</vt:lpstr>
      <vt:lpstr>Justice-Doing</vt:lpstr>
      <vt:lpstr>The Six Guiding Principles of Justice-Doing…1</vt:lpstr>
      <vt:lpstr>The Six Guiding Principles of Justice-Doing Continued1</vt:lpstr>
      <vt:lpstr>Breakout Group Activity</vt:lpstr>
      <vt:lpstr>Trauma</vt:lpstr>
      <vt:lpstr>SAMHSA’s The Three E’s of Trauma1</vt:lpstr>
      <vt:lpstr>Why It’s Not the Event: Emotional Trauma</vt:lpstr>
      <vt:lpstr>The experience of trauma is unique to everyone because…</vt:lpstr>
      <vt:lpstr>Trauma and the Individual</vt:lpstr>
      <vt:lpstr>Intersectionality</vt:lpstr>
      <vt:lpstr>Intersectionality as a Prism on Trauma</vt:lpstr>
      <vt:lpstr>Trauma in the Dynamics of Power and Privilege</vt:lpstr>
      <vt:lpstr>Oppression</vt:lpstr>
      <vt:lpstr>PowerPoint Presentation</vt:lpstr>
      <vt:lpstr>PowerPoint Presentation</vt:lpstr>
      <vt:lpstr>Culturally Responsive Care</vt:lpstr>
      <vt:lpstr>Culturally Informed Components of Being Culturally Responsive</vt:lpstr>
      <vt:lpstr>Putting it all together: Cultural Responsiveness</vt:lpstr>
      <vt:lpstr>COPE for Being Trauma-Informed &amp; Culturally Responsive</vt:lpstr>
      <vt:lpstr>Breakout Groups</vt:lpstr>
      <vt:lpstr>PowerPoint Presentation</vt:lpstr>
      <vt:lpstr>Healing &amp; growth from trauma can come from…</vt:lpstr>
      <vt:lpstr>Thank You! Be Well On Your Journey!</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Anisa Mustafa</dc:creator>
  <cp:lastModifiedBy>Anisa Mustafa</cp:lastModifiedBy>
  <cp:revision>3</cp:revision>
  <dcterms:created xsi:type="dcterms:W3CDTF">2021-05-12T23:41:14Z</dcterms:created>
  <dcterms:modified xsi:type="dcterms:W3CDTF">2024-01-18T19:29:58Z</dcterms:modified>
</cp:coreProperties>
</file>